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8"/>
  </p:notesMasterIdLst>
  <p:handoutMasterIdLst>
    <p:handoutMasterId r:id="rId19"/>
  </p:handoutMasterIdLst>
  <p:sldIdLst>
    <p:sldId id="278" r:id="rId2"/>
    <p:sldId id="274" r:id="rId3"/>
    <p:sldId id="256" r:id="rId4"/>
    <p:sldId id="266" r:id="rId5"/>
    <p:sldId id="263" r:id="rId6"/>
    <p:sldId id="262" r:id="rId7"/>
    <p:sldId id="264" r:id="rId8"/>
    <p:sldId id="261" r:id="rId9"/>
    <p:sldId id="277" r:id="rId10"/>
    <p:sldId id="257" r:id="rId11"/>
    <p:sldId id="270" r:id="rId12"/>
    <p:sldId id="271" r:id="rId13"/>
    <p:sldId id="269" r:id="rId14"/>
    <p:sldId id="276" r:id="rId15"/>
    <p:sldId id="275" r:id="rId16"/>
    <p:sldId id="279" r:id="rId17"/>
  </p:sldIdLst>
  <p:sldSz cx="12192000" cy="6858000"/>
  <p:notesSz cx="6888163"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Pietzko" initials="NP" lastIdx="0" clrIdx="0">
    <p:extLst>
      <p:ext uri="{19B8F6BF-5375-455C-9EA6-DF929625EA0E}">
        <p15:presenceInfo xmlns:p15="http://schemas.microsoft.com/office/powerpoint/2012/main" userId="3aa1faf9ffc69e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89733" autoAdjust="0"/>
  </p:normalViewPr>
  <p:slideViewPr>
    <p:cSldViewPr snapToGrid="0">
      <p:cViewPr varScale="1">
        <p:scale>
          <a:sx n="94" d="100"/>
          <a:sy n="94" d="100"/>
        </p:scale>
        <p:origin x="96" y="51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7" d="100"/>
          <a:sy n="97" d="100"/>
        </p:scale>
        <p:origin x="257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r>
              <a:rPr lang="de-DE"/>
              <a:t>Copyright Arbeitskreis Tierschutz Neuwied</a:t>
            </a:r>
          </a:p>
        </p:txBody>
      </p:sp>
      <p:sp>
        <p:nvSpPr>
          <p:cNvPr id="3" name="Datumsplatzhalter 2"/>
          <p:cNvSpPr>
            <a:spLocks noGrp="1"/>
          </p:cNvSpPr>
          <p:nvPr>
            <p:ph type="dt" sz="quarter" idx="1"/>
          </p:nvPr>
        </p:nvSpPr>
        <p:spPr>
          <a:xfrm>
            <a:off x="3901698" y="0"/>
            <a:ext cx="2984871" cy="502835"/>
          </a:xfrm>
          <a:prstGeom prst="rect">
            <a:avLst/>
          </a:prstGeom>
        </p:spPr>
        <p:txBody>
          <a:bodyPr vert="horz" lIns="96625" tIns="48312" rIns="96625" bIns="48312" rtlCol="0"/>
          <a:lstStyle>
            <a:lvl1pPr algn="r">
              <a:defRPr sz="1300"/>
            </a:lvl1pPr>
          </a:lstStyle>
          <a:p>
            <a:fld id="{853ACADA-D26F-4CE1-9DD6-320233FC09C5}" type="datetimeFigureOut">
              <a:rPr lang="de-DE" smtClean="0"/>
              <a:t>05.03.2018</a:t>
            </a:fld>
            <a:endParaRPr lang="de-DE"/>
          </a:p>
        </p:txBody>
      </p:sp>
      <p:sp>
        <p:nvSpPr>
          <p:cNvPr id="4" name="Fußzeilenplatzhalter 3"/>
          <p:cNvSpPr>
            <a:spLocks noGrp="1"/>
          </p:cNvSpPr>
          <p:nvPr>
            <p:ph type="ftr" sz="quarter" idx="2"/>
          </p:nvPr>
        </p:nvSpPr>
        <p:spPr>
          <a:xfrm>
            <a:off x="0" y="9519055"/>
            <a:ext cx="2984871" cy="502834"/>
          </a:xfrm>
          <a:prstGeom prst="rect">
            <a:avLst/>
          </a:prstGeom>
        </p:spPr>
        <p:txBody>
          <a:bodyPr vert="horz" lIns="96625" tIns="48312" rIns="96625" bIns="48312" rtlCol="0" anchor="b"/>
          <a:lstStyle>
            <a:lvl1pPr algn="l">
              <a:defRPr sz="1300"/>
            </a:lvl1pPr>
          </a:lstStyle>
          <a:p>
            <a:r>
              <a:rPr lang="de-DE"/>
              <a:t>Copyright Arbeitskreis Tierschutz Neuwied</a:t>
            </a:r>
          </a:p>
        </p:txBody>
      </p:sp>
      <p:sp>
        <p:nvSpPr>
          <p:cNvPr id="5" name="Foliennummernplatzhalter 4"/>
          <p:cNvSpPr>
            <a:spLocks noGrp="1"/>
          </p:cNvSpPr>
          <p:nvPr>
            <p:ph type="sldNum" sz="quarter" idx="3"/>
          </p:nvPr>
        </p:nvSpPr>
        <p:spPr>
          <a:xfrm>
            <a:off x="3901698" y="9519055"/>
            <a:ext cx="2984871" cy="502834"/>
          </a:xfrm>
          <a:prstGeom prst="rect">
            <a:avLst/>
          </a:prstGeom>
        </p:spPr>
        <p:txBody>
          <a:bodyPr vert="horz" lIns="96625" tIns="48312" rIns="96625" bIns="48312" rtlCol="0" anchor="b"/>
          <a:lstStyle>
            <a:lvl1pPr algn="r">
              <a:defRPr sz="1300"/>
            </a:lvl1pPr>
          </a:lstStyle>
          <a:p>
            <a:fld id="{A6CB1DB2-2D28-4A35-908B-7346721A1DE0}" type="slidenum">
              <a:rPr lang="de-DE" smtClean="0"/>
              <a:t>‹Nr.›</a:t>
            </a:fld>
            <a:endParaRPr lang="de-DE"/>
          </a:p>
        </p:txBody>
      </p:sp>
    </p:spTree>
    <p:extLst>
      <p:ext uri="{BB962C8B-B14F-4D97-AF65-F5344CB8AC3E}">
        <p14:creationId xmlns:p14="http://schemas.microsoft.com/office/powerpoint/2010/main" val="27521923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r>
              <a:rPr lang="de-DE"/>
              <a:t>Copyright Arbeitskreis Tierschutz Neuwied</a:t>
            </a:r>
          </a:p>
        </p:txBody>
      </p:sp>
      <p:sp>
        <p:nvSpPr>
          <p:cNvPr id="3" name="Datumsplatzhalter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18990CE0-A9F3-4F40-A4D8-9F5ABD680558}" type="datetimeFigureOut">
              <a:rPr lang="de-DE" smtClean="0"/>
              <a:t>05.03.2018</a:t>
            </a:fld>
            <a:endParaRPr lang="de-DE"/>
          </a:p>
        </p:txBody>
      </p:sp>
      <p:sp>
        <p:nvSpPr>
          <p:cNvPr id="4" name="Folienbildplatzhalt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de-DE"/>
          </a:p>
        </p:txBody>
      </p:sp>
      <p:sp>
        <p:nvSpPr>
          <p:cNvPr id="5" name="Notizenplatzhalter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r>
              <a:rPr lang="de-DE"/>
              <a:t>Copyright Arbeitskreis Tierschutz Neuwied</a:t>
            </a:r>
          </a:p>
        </p:txBody>
      </p:sp>
      <p:sp>
        <p:nvSpPr>
          <p:cNvPr id="7" name="Foliennummernplatzhalter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44E0A4C4-EF96-4FAC-A5BE-3BD223435F0B}" type="slidenum">
              <a:rPr lang="de-DE" smtClean="0"/>
              <a:t>‹Nr.›</a:t>
            </a:fld>
            <a:endParaRPr lang="de-DE"/>
          </a:p>
        </p:txBody>
      </p:sp>
    </p:spTree>
    <p:extLst>
      <p:ext uri="{BB962C8B-B14F-4D97-AF65-F5344CB8AC3E}">
        <p14:creationId xmlns:p14="http://schemas.microsoft.com/office/powerpoint/2010/main" val="13329443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72340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den Kindern gutes und schlechtes Futter hinstellen.</a:t>
            </a:r>
            <a:r>
              <a:rPr lang="de-DE" baseline="0" dirty="0"/>
              <a:t> Teilen, um zu sagen: das ist gut Futter, das ist schlechtes Futter (mit Gummibärchen und Obst vergleichen)</a:t>
            </a:r>
            <a:endParaRPr lang="de-DE" dirty="0"/>
          </a:p>
        </p:txBody>
      </p:sp>
    </p:spTree>
    <p:extLst>
      <p:ext uri="{BB962C8B-B14F-4D97-AF65-F5344CB8AC3E}">
        <p14:creationId xmlns:p14="http://schemas.microsoft.com/office/powerpoint/2010/main" val="341951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Entspannt</a:t>
            </a:r>
          </a:p>
          <a:p>
            <a:r>
              <a:rPr lang="de-DE" dirty="0"/>
              <a:t>Schnurren, Miauen</a:t>
            </a:r>
          </a:p>
          <a:p>
            <a:r>
              <a:rPr lang="de-DE" dirty="0"/>
              <a:t>Schwanz locker unten</a:t>
            </a:r>
          </a:p>
          <a:p>
            <a:r>
              <a:rPr lang="de-DE" dirty="0"/>
              <a:t>Ohren vorne</a:t>
            </a:r>
          </a:p>
          <a:p>
            <a:r>
              <a:rPr lang="de-DE" dirty="0"/>
              <a:t>Augen aufmerksam</a:t>
            </a:r>
          </a:p>
          <a:p>
            <a:r>
              <a:rPr lang="de-DE" dirty="0"/>
              <a:t>Pfötchen eingeklappt</a:t>
            </a:r>
          </a:p>
          <a:p>
            <a:r>
              <a:rPr lang="de-DE" dirty="0"/>
              <a:t>„offene“ Sitz- Liegehaltung</a:t>
            </a:r>
          </a:p>
          <a:p>
            <a:endParaRPr lang="de-DE" dirty="0"/>
          </a:p>
          <a:p>
            <a:r>
              <a:rPr lang="de-DE" dirty="0"/>
              <a:t>Freude</a:t>
            </a:r>
          </a:p>
          <a:p>
            <a:r>
              <a:rPr lang="de-DE" dirty="0"/>
              <a:t>Schnurren, Miauen</a:t>
            </a:r>
          </a:p>
          <a:p>
            <a:r>
              <a:rPr lang="de-DE" dirty="0"/>
              <a:t>Schwanz oben</a:t>
            </a:r>
          </a:p>
          <a:p>
            <a:r>
              <a:rPr lang="de-DE" dirty="0"/>
              <a:t>Augen blinzeln</a:t>
            </a:r>
          </a:p>
          <a:p>
            <a:r>
              <a:rPr lang="de-DE" dirty="0"/>
              <a:t>Köpfchen geben, „Schmieren“</a:t>
            </a:r>
          </a:p>
          <a:p>
            <a:r>
              <a:rPr lang="de-DE" dirty="0"/>
              <a:t>„</a:t>
            </a:r>
            <a:r>
              <a:rPr lang="de-DE" dirty="0" err="1"/>
              <a:t>treteln</a:t>
            </a:r>
            <a:r>
              <a:rPr lang="de-DE" dirty="0"/>
              <a:t>“</a:t>
            </a:r>
          </a:p>
        </p:txBody>
      </p:sp>
    </p:spTree>
    <p:extLst>
      <p:ext uri="{BB962C8B-B14F-4D97-AF65-F5344CB8AC3E}">
        <p14:creationId xmlns:p14="http://schemas.microsoft.com/office/powerpoint/2010/main" val="396839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Angst</a:t>
            </a:r>
          </a:p>
          <a:p>
            <a:r>
              <a:rPr lang="de-DE" dirty="0"/>
              <a:t>Knurren, Fauchen</a:t>
            </a:r>
          </a:p>
          <a:p>
            <a:r>
              <a:rPr lang="de-DE" dirty="0"/>
              <a:t>Schwanz eingeklemmt, geduckte Haltung</a:t>
            </a:r>
          </a:p>
          <a:p>
            <a:r>
              <a:rPr lang="de-DE" dirty="0"/>
              <a:t>Große Pupillen, Ohren hinten/seitlich, Katze versteckt sich</a:t>
            </a:r>
          </a:p>
          <a:p>
            <a:endParaRPr lang="de-DE" dirty="0"/>
          </a:p>
          <a:p>
            <a:endParaRPr lang="de-DE" dirty="0"/>
          </a:p>
          <a:p>
            <a:r>
              <a:rPr lang="de-DE" dirty="0"/>
              <a:t>Aggression</a:t>
            </a:r>
          </a:p>
          <a:p>
            <a:r>
              <a:rPr lang="de-DE" dirty="0"/>
              <a:t>Knurren, Fauchen, „Jodeln/Jammern/Schreien“</a:t>
            </a:r>
          </a:p>
          <a:p>
            <a:r>
              <a:rPr lang="de-DE" dirty="0"/>
              <a:t>buschiger Schwanz, nervöses Wedeln</a:t>
            </a:r>
          </a:p>
          <a:p>
            <a:r>
              <a:rPr lang="de-DE" dirty="0"/>
              <a:t>Ohren seitlich/hinten, Buckel, aufgestelltes Fell</a:t>
            </a:r>
          </a:p>
          <a:p>
            <a:endParaRPr lang="de-DE" dirty="0"/>
          </a:p>
        </p:txBody>
      </p:sp>
    </p:spTree>
    <p:extLst>
      <p:ext uri="{BB962C8B-B14F-4D97-AF65-F5344CB8AC3E}">
        <p14:creationId xmlns:p14="http://schemas.microsoft.com/office/powerpoint/2010/main" val="1816585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dirty="0"/>
            </a:br>
            <a:endParaRPr lang="de-DE" dirty="0"/>
          </a:p>
        </p:txBody>
      </p:sp>
    </p:spTree>
    <p:extLst>
      <p:ext uri="{BB962C8B-B14F-4D97-AF65-F5344CB8AC3E}">
        <p14:creationId xmlns:p14="http://schemas.microsoft.com/office/powerpoint/2010/main" val="3186386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4161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285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Kennt ihr</a:t>
            </a:r>
            <a:r>
              <a:rPr lang="de-DE" baseline="0" dirty="0"/>
              <a:t> die Katzen auf den Bildern? </a:t>
            </a:r>
          </a:p>
          <a:p>
            <a:r>
              <a:rPr lang="de-DE" baseline="0" dirty="0"/>
              <a:t>Wisst ihr wie sie heißen? Manche Katzenarten kennt ihr sogar aus dem Fernsehen oder aus dem Zoo, z.B. aus dem Dschungelbuch (</a:t>
            </a:r>
            <a:r>
              <a:rPr lang="de-DE" baseline="0" dirty="0" err="1"/>
              <a:t>Shirkan</a:t>
            </a:r>
            <a:r>
              <a:rPr lang="de-DE" baseline="0" dirty="0"/>
              <a:t> der Löwe, </a:t>
            </a:r>
            <a:r>
              <a:rPr lang="de-DE" baseline="0" dirty="0" err="1"/>
              <a:t>Bagheera</a:t>
            </a:r>
            <a:r>
              <a:rPr lang="de-DE" baseline="0" dirty="0"/>
              <a:t> der schwarze Panther) oder König der Löwen (</a:t>
            </a:r>
            <a:r>
              <a:rPr lang="de-DE" baseline="0" dirty="0" err="1"/>
              <a:t>Simba</a:t>
            </a:r>
            <a:r>
              <a:rPr lang="de-DE" baseline="0" dirty="0"/>
              <a:t>, </a:t>
            </a:r>
            <a:r>
              <a:rPr lang="de-DE" baseline="0" dirty="0" err="1"/>
              <a:t>Sarabi</a:t>
            </a:r>
            <a:r>
              <a:rPr lang="de-DE" baseline="0" dirty="0"/>
              <a:t>, </a:t>
            </a:r>
            <a:r>
              <a:rPr lang="de-DE" baseline="0" dirty="0" err="1"/>
              <a:t>Mufasa</a:t>
            </a:r>
            <a:r>
              <a:rPr lang="de-DE" baseline="0" dirty="0"/>
              <a:t>, </a:t>
            </a:r>
            <a:r>
              <a:rPr lang="de-DE" baseline="0" dirty="0" err="1"/>
              <a:t>Nala</a:t>
            </a:r>
            <a:r>
              <a:rPr lang="de-DE" baseline="0" dirty="0"/>
              <a:t>, </a:t>
            </a:r>
            <a:r>
              <a:rPr lang="de-DE" baseline="0" dirty="0" err="1"/>
              <a:t>Scar</a:t>
            </a:r>
            <a:r>
              <a:rPr lang="de-DE" baseline="0" dirty="0"/>
              <a:t>, Sarafina)</a:t>
            </a:r>
          </a:p>
          <a:p>
            <a:r>
              <a:rPr lang="de-DE" baseline="0" dirty="0"/>
              <a:t>(Leopard, Luchs, Löwe, Gepard, Panther, Tiger) </a:t>
            </a:r>
          </a:p>
          <a:p>
            <a:endParaRPr lang="de-DE" baseline="0" dirty="0"/>
          </a:p>
          <a:p>
            <a:endParaRPr lang="de-DE" baseline="0" dirty="0"/>
          </a:p>
        </p:txBody>
      </p:sp>
    </p:spTree>
    <p:extLst>
      <p:ext uri="{BB962C8B-B14F-4D97-AF65-F5344CB8AC3E}">
        <p14:creationId xmlns:p14="http://schemas.microsoft.com/office/powerpoint/2010/main" val="336558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Man unterscheidet</a:t>
            </a:r>
            <a:r>
              <a:rPr lang="de-DE" baseline="0" dirty="0"/>
              <a:t> zwischen Langhaar und Kurzhaar; je nach Rasse auch bestimmter Charakter (Perser: friedlich, faul, lieb; Siam: reden gerne laut)</a:t>
            </a:r>
            <a:endParaRPr lang="de-DE" dirty="0"/>
          </a:p>
          <a:p>
            <a:r>
              <a:rPr lang="de-DE" dirty="0"/>
              <a:t>Es gibt aber auch</a:t>
            </a:r>
            <a:r>
              <a:rPr lang="de-DE" baseline="0" dirty="0"/>
              <a:t> Katzen mit anderem Aussehen, mit langem Fell, kurzem Fell, gar kein Fell, blauen Augen</a:t>
            </a:r>
            <a:endParaRPr lang="de-DE" dirty="0"/>
          </a:p>
        </p:txBody>
      </p:sp>
    </p:spTree>
    <p:extLst>
      <p:ext uri="{BB962C8B-B14F-4D97-AF65-F5344CB8AC3E}">
        <p14:creationId xmlns:p14="http://schemas.microsoft.com/office/powerpoint/2010/main" val="137108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ist</a:t>
            </a:r>
            <a:r>
              <a:rPr lang="de-DE" baseline="0" dirty="0"/>
              <a:t> die Katzenart, die bei uns am meisten heimisch ist. In allen Farben.</a:t>
            </a:r>
            <a:endParaRPr lang="de-DE" dirty="0"/>
          </a:p>
        </p:txBody>
      </p:sp>
    </p:spTree>
    <p:extLst>
      <p:ext uri="{BB962C8B-B14F-4D97-AF65-F5344CB8AC3E}">
        <p14:creationId xmlns:p14="http://schemas.microsoft.com/office/powerpoint/2010/main" val="316776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21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Korb</a:t>
            </a:r>
            <a:r>
              <a:rPr lang="de-DE" baseline="0" dirty="0"/>
              <a:t> mit Spielzeug und Utensilien zeigen. Gute sowie schlechte Sachen. Kinder sollen einzeln nach vorne treten, um sich eines auszusuchen. Danach stellen sie es vor und wir fragen in die Runde, ob es ein gutes Spielzeug ist.</a:t>
            </a:r>
          </a:p>
          <a:p>
            <a:endParaRPr lang="de-DE" baseline="0" dirty="0"/>
          </a:p>
          <a:p>
            <a:r>
              <a:rPr lang="de-DE" baseline="0" dirty="0"/>
              <a:t>Utensilien: Napf, Schnüffelkissen, Kratzbaum, Intelligenzspielzeug, Decke, Körbchen, Kamm, Bürste, Klo, Transportbox, Maus, Ball, Murmel, Legostein, Geschenkband, </a:t>
            </a:r>
            <a:r>
              <a:rPr lang="de-DE" baseline="0" dirty="0" err="1"/>
              <a:t>Spielangel</a:t>
            </a:r>
            <a:r>
              <a:rPr lang="de-DE" baseline="0" dirty="0"/>
              <a:t>…Impfpass</a:t>
            </a:r>
            <a:endParaRPr lang="de-DE" dirty="0"/>
          </a:p>
        </p:txBody>
      </p:sp>
    </p:spTree>
    <p:extLst>
      <p:ext uri="{BB962C8B-B14F-4D97-AF65-F5344CB8AC3E}">
        <p14:creationId xmlns:p14="http://schemas.microsoft.com/office/powerpoint/2010/main" val="3914071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Korb</a:t>
            </a:r>
            <a:r>
              <a:rPr lang="de-DE" baseline="0" dirty="0"/>
              <a:t> mit Spielzeug und Utensilien zeigen. Gute sowie schlechte Sachen. Kinder sollen einzeln nach vorne treten, um sich eines auszusuchen. Danach stellen sie es vor und wir fragen in die Runde, ob es ein gutes Spielzeug ist.</a:t>
            </a:r>
          </a:p>
          <a:p>
            <a:endParaRPr lang="de-DE" baseline="0" dirty="0"/>
          </a:p>
          <a:p>
            <a:r>
              <a:rPr lang="de-DE" baseline="0" dirty="0"/>
              <a:t>Utensilien: Napf, Schnüffelkissen, Kratzbaum, Intelligenzspielzeug, Decke, Körbchen, Kamm, Bürste, Klo, Transportbox, Maus, Ball, Murmel, Legostein, Geschenkband, </a:t>
            </a:r>
            <a:r>
              <a:rPr lang="de-DE" baseline="0" dirty="0" err="1"/>
              <a:t>Spielangel</a:t>
            </a:r>
            <a:r>
              <a:rPr lang="de-DE" baseline="0" dirty="0"/>
              <a:t>…Impfpass</a:t>
            </a:r>
            <a:endParaRPr lang="de-DE" dirty="0"/>
          </a:p>
        </p:txBody>
      </p:sp>
    </p:spTree>
    <p:extLst>
      <p:ext uri="{BB962C8B-B14F-4D97-AF65-F5344CB8AC3E}">
        <p14:creationId xmlns:p14="http://schemas.microsoft.com/office/powerpoint/2010/main" val="104565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e-DE"/>
              <a:t>Titelmasterformat durch Klicken bearbeiten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CB1AACC7-BECD-4BD4-A581-A89067697A12}" type="datetime1">
              <a:rPr lang="de-DE" smtClean="0"/>
              <a:t>05.03.2018</a:t>
            </a:fld>
            <a:endParaRPr lang="de-DE"/>
          </a:p>
        </p:txBody>
      </p:sp>
      <p:sp>
        <p:nvSpPr>
          <p:cNvPr id="5" name="Footer Placeholder 4"/>
          <p:cNvSpPr>
            <a:spLocks noGrp="1"/>
          </p:cNvSpPr>
          <p:nvPr>
            <p:ph type="ftr" sz="quarter" idx="11"/>
          </p:nvPr>
        </p:nvSpPr>
        <p:spPr>
          <a:xfrm>
            <a:off x="2416500" y="329307"/>
            <a:ext cx="4973915" cy="309201"/>
          </a:xfrm>
        </p:spPr>
        <p:txBody>
          <a:bodyPr/>
          <a:lstStyle/>
          <a:p>
            <a:endParaRPr lang="de-DE"/>
          </a:p>
        </p:txBody>
      </p:sp>
      <p:sp>
        <p:nvSpPr>
          <p:cNvPr id="6" name="Slide Number Placeholder 5"/>
          <p:cNvSpPr>
            <a:spLocks noGrp="1"/>
          </p:cNvSpPr>
          <p:nvPr>
            <p:ph type="sldNum" sz="quarter" idx="12"/>
          </p:nvPr>
        </p:nvSpPr>
        <p:spPr>
          <a:xfrm>
            <a:off x="1437664" y="798973"/>
            <a:ext cx="811019" cy="503578"/>
          </a:xfrm>
        </p:spPr>
        <p:txBody>
          <a:bodyPr/>
          <a:lstStyle/>
          <a:p>
            <a:fld id="{1904D9F4-79FC-4F0B-AA23-F646C9312620}" type="slidenum">
              <a:rPr lang="de-DE" smtClean="0"/>
              <a:t>‹Nr.›</a:t>
            </a:fld>
            <a:endParaRPr lang="de-DE"/>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1454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C3D1B34-5E5F-4A60-89C9-D2CB312DCD3B}" type="datetime1">
              <a:rPr lang="de-DE" smtClean="0"/>
              <a:t>05.03.2018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04D9F4-79FC-4F0B-AA23-F646C9312620}" type="slidenum">
              <a:rPr lang="de-DE" smtClean="0"/>
              <a:t>‹Nr.›</a:t>
            </a:fld>
            <a:endParaRPr lang="de-DE"/>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890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A665443-D1B1-4CC8-B815-29F274E2ACFF}" type="datetime1">
              <a:rPr lang="de-DE" smtClean="0"/>
              <a:t>05.03.2018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04D9F4-79FC-4F0B-AA23-F646C9312620}" type="slidenum">
              <a:rPr lang="de-DE" smtClean="0"/>
              <a:t>‹Nr.›</a:t>
            </a:fld>
            <a:endParaRPr lang="de-DE"/>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5200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773DDAA-F420-454A-9BBF-2D4D0A542152}" type="datetime1">
              <a:rPr lang="de-DE" smtClean="0"/>
              <a:t>05.03.2018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04D9F4-79FC-4F0B-AA23-F646C9312620}" type="slidenum">
              <a:rPr lang="de-DE" smtClean="0"/>
              <a:t>‹Nr.›</a:t>
            </a:fld>
            <a:endParaRPr lang="de-DE"/>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002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a:t>Titelmasterformat durch Klicken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6A8BE539-4E39-475F-99AC-8A31242472CF}" type="datetime1">
              <a:rPr lang="de-DE" smtClean="0"/>
              <a:t>05.03.2018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04D9F4-79FC-4F0B-AA23-F646C9312620}" type="slidenum">
              <a:rPr lang="de-DE" smtClean="0"/>
              <a:t>‹Nr.›</a:t>
            </a:fld>
            <a:endParaRPr lang="de-DE"/>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879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BC65D31-924E-4B1A-A673-65085648CF0B}" type="datetime1">
              <a:rPr lang="de-DE" smtClean="0"/>
              <a:t>05.03.2018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904D9F4-79FC-4F0B-AA23-F646C9312620}" type="slidenum">
              <a:rPr lang="de-DE" smtClean="0"/>
              <a:t>‹Nr.›</a:t>
            </a:fld>
            <a:endParaRPr lang="de-DE"/>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9039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1447191" y="2824269"/>
            <a:ext cx="4645152" cy="264445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8A78394-6039-43DA-9420-E237E109D1BD}" type="datetime1">
              <a:rPr lang="de-DE" smtClean="0"/>
              <a:t>05.03.2018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904D9F4-79FC-4F0B-AA23-F646C9312620}" type="slidenum">
              <a:rPr lang="de-DE" smtClean="0"/>
              <a:t>‹Nr.›</a:t>
            </a:fld>
            <a:endParaRPr lang="de-DE"/>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2954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19F8CF05-B429-4120-BD87-175AC8EDB498}" type="datetime1">
              <a:rPr lang="de-DE" smtClean="0"/>
              <a:t>05.03.2018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904D9F4-79FC-4F0B-AA23-F646C9312620}" type="slidenum">
              <a:rPr lang="de-DE" smtClean="0"/>
              <a:t>‹Nr.›</a:t>
            </a:fld>
            <a:endParaRPr lang="de-DE"/>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3279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A7700C-5E3F-4B58-94A5-C6894239D7DD}" type="datetime1">
              <a:rPr lang="de-DE" smtClean="0"/>
              <a:t>05.03.2018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904D9F4-79FC-4F0B-AA23-F646C9312620}" type="slidenum">
              <a:rPr lang="de-DE" smtClean="0"/>
              <a:t>‹Nr.›</a:t>
            </a:fld>
            <a:endParaRPr lang="de-DE"/>
          </a:p>
        </p:txBody>
      </p:sp>
    </p:spTree>
    <p:extLst>
      <p:ext uri="{BB962C8B-B14F-4D97-AF65-F5344CB8AC3E}">
        <p14:creationId xmlns:p14="http://schemas.microsoft.com/office/powerpoint/2010/main" val="5736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a:t>Titelmasterformat durch Klicken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8D7001AD-CEC5-4309-84CF-CAA58BCEC20E}" type="datetime1">
              <a:rPr lang="de-DE" smtClean="0"/>
              <a:t>05.03.2018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904D9F4-79FC-4F0B-AA23-F646C9312620}" type="slidenum">
              <a:rPr lang="de-DE" smtClean="0"/>
              <a:t>‹Nr.›</a:t>
            </a:fld>
            <a:endParaRPr lang="de-DE"/>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9129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BAC3041-3A1C-4555-85BC-8B2ADBFA7CE6}" type="datetime1">
              <a:rPr lang="de-DE" smtClean="0"/>
              <a:t>05.03.2018</a:t>
            </a:fld>
            <a:endParaRPr lang="de-DE"/>
          </a:p>
        </p:txBody>
      </p:sp>
      <p:sp>
        <p:nvSpPr>
          <p:cNvPr id="6" name="Footer Placeholder 5"/>
          <p:cNvSpPr>
            <a:spLocks noGrp="1"/>
          </p:cNvSpPr>
          <p:nvPr>
            <p:ph type="ftr" sz="quarter" idx="11"/>
          </p:nvPr>
        </p:nvSpPr>
        <p:spPr>
          <a:xfrm>
            <a:off x="1447382" y="318640"/>
            <a:ext cx="5541004" cy="320931"/>
          </a:xfrm>
        </p:spPr>
        <p:txBody>
          <a:bodyPr/>
          <a:lstStyle/>
          <a:p>
            <a:endParaRPr lang="de-DE"/>
          </a:p>
        </p:txBody>
      </p:sp>
      <p:sp>
        <p:nvSpPr>
          <p:cNvPr id="7" name="Slide Number Placeholder 6"/>
          <p:cNvSpPr>
            <a:spLocks noGrp="1"/>
          </p:cNvSpPr>
          <p:nvPr>
            <p:ph type="sldNum" sz="quarter" idx="12"/>
          </p:nvPr>
        </p:nvSpPr>
        <p:spPr/>
        <p:txBody>
          <a:bodyPr/>
          <a:lstStyle/>
          <a:p>
            <a:fld id="{1904D9F4-79FC-4F0B-AA23-F646C9312620}" type="slidenum">
              <a:rPr lang="de-DE" smtClean="0"/>
              <a:t>‹Nr.›</a:t>
            </a:fld>
            <a:endParaRPr lang="de-DE"/>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3417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0F2058-B85C-4E11-B289-24B2D927ECBB}" type="datetime1">
              <a:rPr lang="de-DE" smtClean="0"/>
              <a:t>05.03.2018</a:t>
            </a:fld>
            <a:endParaRPr lang="de-DE"/>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904D9F4-79FC-4F0B-AA23-F646C9312620}" type="slidenum">
              <a:rPr lang="de-DE" smtClean="0"/>
              <a:t>‹Nr.›</a:t>
            </a:fld>
            <a:endParaRPr lang="de-DE"/>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0022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e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g"/><Relationship Id="rId4" Type="http://schemas.microsoft.com/office/2007/relationships/hdphoto" Target="../media/hdphoto2.wdp"/><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Katzenvorlesen</a:t>
            </a:r>
          </a:p>
        </p:txBody>
      </p:sp>
      <p:sp>
        <p:nvSpPr>
          <p:cNvPr id="3" name="Untertitel 2"/>
          <p:cNvSpPr>
            <a:spLocks noGrp="1"/>
          </p:cNvSpPr>
          <p:nvPr>
            <p:ph type="subTitle" idx="1"/>
          </p:nvPr>
        </p:nvSpPr>
        <p:spPr>
          <a:xfrm>
            <a:off x="1701649" y="3541364"/>
            <a:ext cx="9642612" cy="977621"/>
          </a:xfrm>
        </p:spPr>
        <p:txBody>
          <a:bodyPr>
            <a:normAutofit/>
          </a:bodyPr>
          <a:lstStyle/>
          <a:p>
            <a:r>
              <a:rPr lang="de-DE" sz="2400" dirty="0"/>
              <a:t>Wissen </a:t>
            </a:r>
            <a:r>
              <a:rPr lang="de-DE" dirty="0"/>
              <a:t>vermitteln</a:t>
            </a:r>
            <a:r>
              <a:rPr lang="de-DE" sz="2400" dirty="0"/>
              <a:t>, Kompetenzen </a:t>
            </a:r>
            <a:r>
              <a:rPr lang="de-DE" dirty="0"/>
              <a:t>fördern</a:t>
            </a:r>
            <a:r>
              <a:rPr lang="de-DE" sz="2400" dirty="0"/>
              <a:t>, </a:t>
            </a:r>
            <a:r>
              <a:rPr lang="de-DE" dirty="0"/>
              <a:t>für</a:t>
            </a:r>
            <a:r>
              <a:rPr lang="de-DE" sz="2400" dirty="0"/>
              <a:t> Aufklärung </a:t>
            </a:r>
            <a:r>
              <a:rPr lang="de-DE" dirty="0"/>
              <a:t>sorgen</a:t>
            </a:r>
            <a:endParaRPr lang="de-DE" sz="2400" dirty="0"/>
          </a:p>
        </p:txBody>
      </p:sp>
      <p:sp>
        <p:nvSpPr>
          <p:cNvPr id="6" name="Fußzeilenplatzhalter 4">
            <a:extLst>
              <a:ext uri="{FF2B5EF4-FFF2-40B4-BE49-F238E27FC236}">
                <a16:creationId xmlns:a16="http://schemas.microsoft.com/office/drawing/2014/main" id="{E2261506-9399-4CDA-A6EC-8B24BA040C44}"/>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300522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srcRect l="6398" r="10457"/>
          <a:stretch/>
        </p:blipFill>
        <p:spPr>
          <a:xfrm>
            <a:off x="7061827" y="2678512"/>
            <a:ext cx="2183445" cy="17452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Grafik 5"/>
          <p:cNvPicPr>
            <a:picLocks noChangeAspect="1"/>
          </p:cNvPicPr>
          <p:nvPr/>
        </p:nvPicPr>
        <p:blipFill rotWithShape="1">
          <a:blip r:embed="rId4"/>
          <a:srcRect r="65842" b="47698"/>
          <a:stretch/>
        </p:blipFill>
        <p:spPr>
          <a:xfrm>
            <a:off x="9452060" y="4107704"/>
            <a:ext cx="2390895" cy="15915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el 1"/>
          <p:cNvSpPr>
            <a:spLocks noGrp="1"/>
          </p:cNvSpPr>
          <p:nvPr>
            <p:ph type="title"/>
          </p:nvPr>
        </p:nvSpPr>
        <p:spPr>
          <a:xfrm>
            <a:off x="1933552" y="603735"/>
            <a:ext cx="8911687" cy="1280890"/>
          </a:xfrm>
        </p:spPr>
        <p:txBody>
          <a:bodyPr anchor="ctr"/>
          <a:lstStyle/>
          <a:p>
            <a:r>
              <a:rPr lang="de-DE" dirty="0"/>
              <a:t>Was dürfen </a:t>
            </a:r>
            <a:r>
              <a:rPr lang="de-DE" dirty="0" err="1"/>
              <a:t>katzen</a:t>
            </a:r>
            <a:r>
              <a:rPr lang="de-DE" dirty="0"/>
              <a:t> essen?</a:t>
            </a:r>
          </a:p>
        </p:txBody>
      </p:sp>
      <p:pic>
        <p:nvPicPr>
          <p:cNvPr id="1046" name="Picture 22" descr="http://image.spreadshirtmedia.net/image-server/v1/designs/14420962,width=178,height=178,version=1385673226/Kreuz-kreuzen-X-durchstreichen-Verbo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338" y="4045996"/>
            <a:ext cx="16954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image.spreadshirtmedia.net/image-server/v1/designs/14420962,width=178,height=178,version=1385673226/Kreuz-kreuzen-X-durchstreichen-Verbo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9362" y="2678512"/>
            <a:ext cx="1731539" cy="17315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ssen, Abendessen, Katze, Katzen, Futter, Zuführu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9478" y="1960141"/>
            <a:ext cx="2766271" cy="18441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Katze, Futter, Napf, Fressen, Füttern, Leck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157" y="4257479"/>
            <a:ext cx="2905019" cy="19366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Katze, Kätzchen, Wasser, Trinken, Katzenzun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017" y="2096108"/>
            <a:ext cx="2712888" cy="1949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Katze, Mäusejagd, Mausen, Kätzchen, Katzenbaby"/>
          <p:cNvPicPr>
            <a:picLocks noChangeAspect="1" noChangeArrowheads="1"/>
          </p:cNvPicPr>
          <p:nvPr/>
        </p:nvPicPr>
        <p:blipFill rotWithShape="1">
          <a:blip r:embed="rId9">
            <a:extLst>
              <a:ext uri="{28A0092B-C50C-407E-A947-70E740481C1C}">
                <a14:useLocalDpi xmlns:a14="http://schemas.microsoft.com/office/drawing/2010/main" val="0"/>
              </a:ext>
            </a:extLst>
          </a:blip>
          <a:srcRect l="33942" t="35946" r="30351" b="6763"/>
          <a:stretch/>
        </p:blipFill>
        <p:spPr bwMode="auto">
          <a:xfrm>
            <a:off x="3402547" y="4045996"/>
            <a:ext cx="2424270" cy="259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10"/>
          <a:stretch>
            <a:fillRect/>
          </a:stretch>
        </p:blipFill>
        <p:spPr>
          <a:xfrm>
            <a:off x="9389216" y="2128129"/>
            <a:ext cx="2291538" cy="17186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44" name="Picture 20" descr="http://image.spreadshirtmedia.net/image-server/v1/designs/14420962,width=178,height=178,version=1385673226/Kreuz-kreuzen-X-durchstreichen-Verbo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7260" y="2147068"/>
            <a:ext cx="16954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11"/>
          <a:srcRect l="17131" t="31257" r="11226" b="8792"/>
          <a:stretch/>
        </p:blipFill>
        <p:spPr>
          <a:xfrm>
            <a:off x="6600761" y="4815646"/>
            <a:ext cx="2788455" cy="15263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0" descr="http://image.spreadshirtmedia.net/image-server/v1/designs/14420962,width=178,height=178,version=1385673226/Kreuz-kreuzen-X-durchstreichen-Verbo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7263" y="4731118"/>
            <a:ext cx="1695450" cy="1695451"/>
          </a:xfrm>
          <a:prstGeom prst="rect">
            <a:avLst/>
          </a:prstGeom>
          <a:noFill/>
          <a:extLst>
            <a:ext uri="{909E8E84-426E-40DD-AFC4-6F175D3DCCD1}">
              <a14:hiddenFill xmlns:a14="http://schemas.microsoft.com/office/drawing/2010/main">
                <a:solidFill>
                  <a:srgbClr val="FFFFFF"/>
                </a:solidFill>
              </a14:hiddenFill>
            </a:ext>
          </a:extLst>
        </p:spPr>
      </p:pic>
      <p:sp>
        <p:nvSpPr>
          <p:cNvPr id="16" name="Fußzeilenplatzhalter 4">
            <a:extLst>
              <a:ext uri="{FF2B5EF4-FFF2-40B4-BE49-F238E27FC236}">
                <a16:creationId xmlns:a16="http://schemas.microsoft.com/office/drawing/2014/main" id="{1398EBE8-8793-4974-8916-740BBDCAF5C1}"/>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383668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2640" y="624110"/>
            <a:ext cx="9431971" cy="1280890"/>
          </a:xfrm>
        </p:spPr>
        <p:txBody>
          <a:bodyPr anchor="ctr"/>
          <a:lstStyle/>
          <a:p>
            <a:r>
              <a:rPr lang="de-DE" dirty="0"/>
              <a:t>Körpersprache – positive Grundstimmung</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511" y="2098983"/>
            <a:ext cx="2969169" cy="1979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59" y="1972788"/>
            <a:ext cx="3105992" cy="2070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873" y="4272412"/>
            <a:ext cx="3243759" cy="2162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2745" y="1972788"/>
            <a:ext cx="1682856" cy="2524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7">
            <a:extLst>
              <a:ext uri="{28A0092B-C50C-407E-A947-70E740481C1C}">
                <a14:useLocalDpi xmlns:a14="http://schemas.microsoft.com/office/drawing/2010/main" val="0"/>
              </a:ext>
            </a:extLst>
          </a:blip>
          <a:srcRect l="27971" r="29919" b="17617"/>
          <a:stretch/>
        </p:blipFill>
        <p:spPr>
          <a:xfrm>
            <a:off x="9397758" y="2581630"/>
            <a:ext cx="2656734" cy="2923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Katze, Kätzchen, Wenig, Jung, Winzig, Katzen, Haustie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8507"/>
          <a:stretch/>
        </p:blipFill>
        <p:spPr bwMode="auto">
          <a:xfrm>
            <a:off x="3395826" y="4658913"/>
            <a:ext cx="2233921" cy="2055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descr="Turkei, Izmir, Katze, Tigercat, Alley Ca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215" t="19838" r="2864" b="3273"/>
          <a:stretch/>
        </p:blipFill>
        <p:spPr bwMode="auto">
          <a:xfrm>
            <a:off x="479715" y="4267193"/>
            <a:ext cx="2459839" cy="2000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Fußzeilenplatzhalter 4">
            <a:extLst>
              <a:ext uri="{FF2B5EF4-FFF2-40B4-BE49-F238E27FC236}">
                <a16:creationId xmlns:a16="http://schemas.microsoft.com/office/drawing/2014/main" id="{90254F40-1BFB-4468-B3D4-408828435AF4}"/>
              </a:ext>
            </a:extLst>
          </p:cNvPr>
          <p:cNvSpPr>
            <a:spLocks noGrp="1"/>
          </p:cNvSpPr>
          <p:nvPr>
            <p:ph type="ftr" sz="quarter" idx="11"/>
          </p:nvPr>
        </p:nvSpPr>
        <p:spPr>
          <a:xfrm>
            <a:off x="0" y="6442964"/>
            <a:ext cx="4973915" cy="309201"/>
          </a:xfrm>
        </p:spPr>
        <p:txBody>
          <a:bodyPr/>
          <a:lstStyle/>
          <a:p>
            <a:r>
              <a:rPr lang="de-DE" dirty="0">
                <a:solidFill>
                  <a:schemeClr val="tx1"/>
                </a:solidFill>
              </a:rPr>
              <a:t>Copyright </a:t>
            </a:r>
            <a:r>
              <a:rPr lang="de-DE" dirty="0" err="1">
                <a:solidFill>
                  <a:schemeClr val="tx1"/>
                </a:solidFill>
              </a:rPr>
              <a:t>by</a:t>
            </a:r>
            <a:r>
              <a:rPr lang="de-DE" dirty="0">
                <a:solidFill>
                  <a:schemeClr val="tx1"/>
                </a:solidFill>
              </a:rPr>
              <a:t> Freunde des Tierschutzfestivals Mittelrhein e.V.</a:t>
            </a:r>
          </a:p>
        </p:txBody>
      </p:sp>
    </p:spTree>
    <p:extLst>
      <p:ext uri="{BB962C8B-B14F-4D97-AF65-F5344CB8AC3E}">
        <p14:creationId xmlns:p14="http://schemas.microsoft.com/office/powerpoint/2010/main" val="2041830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624110"/>
            <a:ext cx="9662160" cy="1280890"/>
          </a:xfrm>
        </p:spPr>
        <p:txBody>
          <a:bodyPr anchor="ctr"/>
          <a:lstStyle/>
          <a:p>
            <a:r>
              <a:rPr lang="de-DE" dirty="0"/>
              <a:t>Körpersprache – negative Grundstimmung</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06" y="2281922"/>
            <a:ext cx="2338365" cy="3507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4342" y="2027420"/>
            <a:ext cx="2800349" cy="1866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r="10617" b="5436"/>
          <a:stretch/>
        </p:blipFill>
        <p:spPr>
          <a:xfrm>
            <a:off x="2694343" y="4430890"/>
            <a:ext cx="2800348" cy="1975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esicht, Katze, Zäh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6331" y="4357995"/>
            <a:ext cx="3393440" cy="212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Kätzchen, Rotgetigert, Katzenbaby, Katze, Herbst"/>
          <p:cNvPicPr>
            <a:picLocks noChangeAspect="1" noChangeArrowheads="1"/>
          </p:cNvPicPr>
          <p:nvPr/>
        </p:nvPicPr>
        <p:blipFill rotWithShape="1">
          <a:blip r:embed="rId7">
            <a:extLst>
              <a:ext uri="{28A0092B-C50C-407E-A947-70E740481C1C}">
                <a14:useLocalDpi xmlns:a14="http://schemas.microsoft.com/office/drawing/2010/main" val="0"/>
              </a:ext>
            </a:extLst>
          </a:blip>
          <a:srcRect l="21290" t="22591" r="33806" b="20217"/>
          <a:stretch/>
        </p:blipFill>
        <p:spPr bwMode="auto">
          <a:xfrm>
            <a:off x="8901356" y="2027420"/>
            <a:ext cx="2554725" cy="2169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rotWithShape="1">
          <a:blip r:embed="rId8" cstate="print">
            <a:extLst>
              <a:ext uri="{28A0092B-C50C-407E-A947-70E740481C1C}">
                <a14:useLocalDpi xmlns:a14="http://schemas.microsoft.com/office/drawing/2010/main" val="0"/>
              </a:ext>
            </a:extLst>
          </a:blip>
          <a:srcRect t="10519" b="6596"/>
          <a:stretch/>
        </p:blipFill>
        <p:spPr>
          <a:xfrm>
            <a:off x="5936036" y="2430652"/>
            <a:ext cx="2354524" cy="2927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Fußzeilenplatzhalter 4">
            <a:extLst>
              <a:ext uri="{FF2B5EF4-FFF2-40B4-BE49-F238E27FC236}">
                <a16:creationId xmlns:a16="http://schemas.microsoft.com/office/drawing/2014/main" id="{BE1FAE8B-F0AA-43AA-8657-80C8A6278217}"/>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407286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chor="ctr"/>
          <a:lstStyle/>
          <a:p>
            <a:r>
              <a:rPr lang="de-DE" dirty="0"/>
              <a:t>Grundregeln in den Katzenzimmern</a:t>
            </a: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85" y="2834124"/>
            <a:ext cx="3775620" cy="2517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bgerundete rechteckige Legende 5"/>
          <p:cNvSpPr/>
          <p:nvPr/>
        </p:nvSpPr>
        <p:spPr>
          <a:xfrm>
            <a:off x="4210493" y="2662586"/>
            <a:ext cx="7422707" cy="2860158"/>
          </a:xfrm>
          <a:prstGeom prst="wedgeRoundRectCallout">
            <a:avLst>
              <a:gd name="adj1" fmla="val -74051"/>
              <a:gd name="adj2" fmla="val 6746"/>
              <a:gd name="adj3" fmla="val 16667"/>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457200" indent="-457200">
              <a:buFont typeface="Wingdings" panose="05000000000000000000" pitchFamily="2" charset="2"/>
              <a:buChar char="ü"/>
            </a:pPr>
            <a:r>
              <a:rPr lang="de-DE" sz="2800" dirty="0">
                <a:ln w="0"/>
                <a:solidFill>
                  <a:schemeClr val="tx1"/>
                </a:solidFill>
                <a:effectLst>
                  <a:outerShdw blurRad="38100" dist="19050" dir="2700000" algn="tl" rotWithShape="0">
                    <a:schemeClr val="dk1">
                      <a:alpha val="40000"/>
                    </a:schemeClr>
                  </a:outerShdw>
                </a:effectLst>
                <a:latin typeface="Gill Sans MT Condensed" panose="020B0506020104020203" pitchFamily="34" charset="0"/>
              </a:rPr>
              <a:t>Leise und ruhig verhalten</a:t>
            </a:r>
          </a:p>
          <a:p>
            <a:pPr marL="457200" indent="-457200">
              <a:buFont typeface="Wingdings" panose="05000000000000000000" pitchFamily="2" charset="2"/>
              <a:buChar char="ü"/>
            </a:pPr>
            <a:r>
              <a:rPr lang="de-DE" sz="2800" dirty="0">
                <a:ln w="0"/>
                <a:solidFill>
                  <a:schemeClr val="tx1"/>
                </a:solidFill>
                <a:effectLst>
                  <a:outerShdw blurRad="38100" dist="19050" dir="2700000" algn="tl" rotWithShape="0">
                    <a:schemeClr val="dk1">
                      <a:alpha val="40000"/>
                    </a:schemeClr>
                  </a:outerShdw>
                </a:effectLst>
                <a:latin typeface="Gill Sans MT Condensed" panose="020B0506020104020203" pitchFamily="34" charset="0"/>
              </a:rPr>
              <a:t>Katze nicht bedrängen, sondern warten, bis sie zu dir kommt</a:t>
            </a:r>
          </a:p>
          <a:p>
            <a:pPr marL="457200" indent="-457200">
              <a:buFont typeface="Wingdings" panose="05000000000000000000" pitchFamily="2" charset="2"/>
              <a:buChar char="ü"/>
            </a:pPr>
            <a:r>
              <a:rPr lang="de-DE" sz="2800" dirty="0">
                <a:ln w="0"/>
                <a:solidFill>
                  <a:schemeClr val="tx1"/>
                </a:solidFill>
                <a:effectLst>
                  <a:outerShdw blurRad="38100" dist="19050" dir="2700000" algn="tl" rotWithShape="0">
                    <a:schemeClr val="dk1">
                      <a:alpha val="40000"/>
                    </a:schemeClr>
                  </a:outerShdw>
                </a:effectLst>
                <a:latin typeface="Gill Sans MT Condensed" panose="020B0506020104020203" pitchFamily="34" charset="0"/>
              </a:rPr>
              <a:t>Vorsicht beim Öffnen und Schließen der Türen</a:t>
            </a:r>
          </a:p>
        </p:txBody>
      </p:sp>
      <p:sp>
        <p:nvSpPr>
          <p:cNvPr id="9" name="Fußzeilenplatzhalter 4">
            <a:extLst>
              <a:ext uri="{FF2B5EF4-FFF2-40B4-BE49-F238E27FC236}">
                <a16:creationId xmlns:a16="http://schemas.microsoft.com/office/drawing/2014/main" id="{170C93D6-1791-4B4E-86E2-F4D12C7B1538}"/>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558335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a:xfrm>
            <a:off x="1528522" y="690147"/>
            <a:ext cx="4572000" cy="576262"/>
          </a:xfrm>
        </p:spPr>
        <p:txBody>
          <a:bodyPr>
            <a:normAutofit lnSpcReduction="10000"/>
          </a:bodyPr>
          <a:lstStyle/>
          <a:p>
            <a:pPr algn="ctr"/>
            <a:r>
              <a:rPr lang="de-DE" sz="3200" dirty="0">
                <a:solidFill>
                  <a:schemeClr val="tx1"/>
                </a:solidFill>
              </a:rPr>
              <a:t>Anlässe und Themen</a:t>
            </a:r>
            <a:r>
              <a:rPr lang="de-DE" sz="2800" dirty="0">
                <a:solidFill>
                  <a:schemeClr val="tx1"/>
                </a:solidFill>
              </a:rPr>
              <a:t> </a:t>
            </a:r>
            <a:endParaRPr lang="de-DE" sz="3200" dirty="0">
              <a:solidFill>
                <a:schemeClr val="tx1"/>
              </a:solidFill>
            </a:endParaRPr>
          </a:p>
        </p:txBody>
      </p:sp>
      <p:sp>
        <p:nvSpPr>
          <p:cNvPr id="3" name="Inhaltsplatzhalter 2"/>
          <p:cNvSpPr>
            <a:spLocks noGrp="1"/>
          </p:cNvSpPr>
          <p:nvPr>
            <p:ph sz="half" idx="2"/>
          </p:nvPr>
        </p:nvSpPr>
        <p:spPr>
          <a:xfrm>
            <a:off x="1483426" y="1913860"/>
            <a:ext cx="4662193" cy="4221126"/>
          </a:xfrm>
        </p:spPr>
        <p:txBody>
          <a:bodyPr>
            <a:normAutofit/>
          </a:bodyPr>
          <a:lstStyle/>
          <a:p>
            <a:r>
              <a:rPr lang="de-DE" sz="1800"/>
              <a:t>Schulferien</a:t>
            </a:r>
            <a:endParaRPr lang="de-DE" sz="1800" dirty="0"/>
          </a:p>
          <a:p>
            <a:r>
              <a:rPr lang="de-DE" sz="1800" dirty="0"/>
              <a:t>Bundesweiter Vorlesetag</a:t>
            </a:r>
          </a:p>
          <a:p>
            <a:pPr lvl="1"/>
            <a:r>
              <a:rPr lang="de-DE" sz="1600" dirty="0"/>
              <a:t>findet jedes Jahr am dritten Freitag im November statt</a:t>
            </a:r>
          </a:p>
          <a:p>
            <a:pPr lvl="1"/>
            <a:r>
              <a:rPr lang="de-DE" sz="1600" dirty="0"/>
              <a:t>Initiative von DIE ZEIT, Stiftung Lesen und Deutsche Bahn Stiftung</a:t>
            </a:r>
          </a:p>
          <a:p>
            <a:pPr>
              <a:buFont typeface="Wingdings" panose="05000000000000000000" pitchFamily="2" charset="2"/>
              <a:buChar char="v"/>
            </a:pPr>
            <a:r>
              <a:rPr lang="de-DE" sz="1800" dirty="0"/>
              <a:t>Lesen unter Themenmottos</a:t>
            </a:r>
          </a:p>
          <a:p>
            <a:pPr lvl="1">
              <a:buFont typeface="Wingdings" panose="05000000000000000000" pitchFamily="2" charset="2"/>
              <a:buChar char="v"/>
            </a:pPr>
            <a:r>
              <a:rPr lang="de-DE" sz="1600" dirty="0"/>
              <a:t>Krimilesung, Märchenlesung; Piraten etc…</a:t>
            </a:r>
          </a:p>
          <a:p>
            <a:pPr lvl="1">
              <a:buFont typeface="Wingdings" panose="05000000000000000000" pitchFamily="2" charset="2"/>
              <a:buChar char="v"/>
            </a:pPr>
            <a:r>
              <a:rPr lang="de-DE" sz="1600" dirty="0"/>
              <a:t>Halloweenlesung </a:t>
            </a:r>
          </a:p>
          <a:p>
            <a:pPr lvl="1">
              <a:buFont typeface="Wingdings" panose="05000000000000000000" pitchFamily="2" charset="2"/>
              <a:buChar char="v"/>
            </a:pPr>
            <a:r>
              <a:rPr lang="de-DE" sz="1600" dirty="0"/>
              <a:t>Mitternachtslesung</a:t>
            </a:r>
          </a:p>
          <a:p>
            <a:endParaRPr lang="de-DE" sz="1800" dirty="0"/>
          </a:p>
        </p:txBody>
      </p:sp>
      <p:sp>
        <p:nvSpPr>
          <p:cNvPr id="6" name="Textplatzhalter 5"/>
          <p:cNvSpPr>
            <a:spLocks noGrp="1"/>
          </p:cNvSpPr>
          <p:nvPr>
            <p:ph type="body" sz="quarter" idx="3"/>
          </p:nvPr>
        </p:nvSpPr>
        <p:spPr>
          <a:xfrm>
            <a:off x="6770173" y="690147"/>
            <a:ext cx="3999001" cy="576262"/>
          </a:xfrm>
        </p:spPr>
        <p:txBody>
          <a:bodyPr>
            <a:normAutofit fontScale="92500" lnSpcReduction="10000"/>
          </a:bodyPr>
          <a:lstStyle/>
          <a:p>
            <a:pPr algn="ctr"/>
            <a:r>
              <a:rPr lang="de-DE" sz="3600" dirty="0">
                <a:solidFill>
                  <a:schemeClr val="tx1"/>
                </a:solidFill>
              </a:rPr>
              <a:t>Adressaten</a:t>
            </a:r>
          </a:p>
        </p:txBody>
      </p:sp>
      <p:sp>
        <p:nvSpPr>
          <p:cNvPr id="4" name="Inhaltsplatzhalter 3"/>
          <p:cNvSpPr>
            <a:spLocks noGrp="1"/>
          </p:cNvSpPr>
          <p:nvPr>
            <p:ph sz="quarter" idx="4"/>
          </p:nvPr>
        </p:nvSpPr>
        <p:spPr>
          <a:xfrm>
            <a:off x="6464593" y="1913860"/>
            <a:ext cx="4884127" cy="4221126"/>
          </a:xfrm>
        </p:spPr>
        <p:txBody>
          <a:bodyPr>
            <a:noAutofit/>
          </a:bodyPr>
          <a:lstStyle/>
          <a:p>
            <a:r>
              <a:rPr lang="de-DE" sz="1800" dirty="0"/>
              <a:t>Offene Gesellschaft</a:t>
            </a:r>
          </a:p>
          <a:p>
            <a:pPr lvl="1"/>
            <a:r>
              <a:rPr lang="de-DE" sz="1600" dirty="0"/>
              <a:t>TSV wirbt selbst (Website/Facebook/Zeitung) </a:t>
            </a:r>
          </a:p>
          <a:p>
            <a:pPr marL="457200" lvl="1" indent="0">
              <a:buNone/>
            </a:pPr>
            <a:r>
              <a:rPr lang="de-DE" sz="1600" dirty="0">
                <a:sym typeface="Wingdings" panose="05000000000000000000" pitchFamily="2" charset="2"/>
              </a:rPr>
              <a:t></a:t>
            </a:r>
            <a:r>
              <a:rPr lang="de-DE" sz="1600" dirty="0"/>
              <a:t> Interessenten von innerhalb werden integriert</a:t>
            </a:r>
          </a:p>
          <a:p>
            <a:r>
              <a:rPr lang="de-DE" sz="1800" dirty="0"/>
              <a:t>Geschlossene Gesellschaft</a:t>
            </a:r>
          </a:p>
          <a:p>
            <a:pPr lvl="1"/>
            <a:r>
              <a:rPr lang="de-DE" sz="1600" dirty="0"/>
              <a:t>Kooperation mit anderen Institutionen</a:t>
            </a:r>
          </a:p>
          <a:p>
            <a:pPr lvl="1"/>
            <a:r>
              <a:rPr lang="de-DE" sz="1600" dirty="0"/>
              <a:t>TSV führt Seminar durch; Gäste werden vom Veranstaltungspartner organisiert </a:t>
            </a:r>
          </a:p>
          <a:p>
            <a:pPr marL="457200" lvl="1" indent="0">
              <a:buNone/>
            </a:pPr>
            <a:r>
              <a:rPr lang="de-DE" sz="1600" dirty="0">
                <a:sym typeface="Wingdings" panose="05000000000000000000" pitchFamily="2" charset="2"/>
              </a:rPr>
              <a:t></a:t>
            </a:r>
            <a:r>
              <a:rPr lang="de-DE" sz="1600" dirty="0"/>
              <a:t> Interessenten von außerhalb werden integriert</a:t>
            </a:r>
          </a:p>
          <a:p>
            <a:pPr>
              <a:buFont typeface="Wingdings" panose="05000000000000000000" pitchFamily="2" charset="2"/>
              <a:buChar char="v"/>
            </a:pPr>
            <a:r>
              <a:rPr lang="de-DE" sz="1800" dirty="0"/>
              <a:t>Zielgruppen:</a:t>
            </a:r>
          </a:p>
          <a:p>
            <a:pPr lvl="1">
              <a:buFont typeface="Wingdings" panose="05000000000000000000" pitchFamily="2" charset="2"/>
              <a:buChar char="v"/>
            </a:pPr>
            <a:r>
              <a:rPr lang="de-DE" sz="1600" dirty="0"/>
              <a:t>Waisenhaus, Schulen usw.</a:t>
            </a:r>
          </a:p>
          <a:p>
            <a:pPr lvl="1">
              <a:buFont typeface="Wingdings" panose="05000000000000000000" pitchFamily="2" charset="2"/>
              <a:buChar char="v"/>
            </a:pPr>
            <a:r>
              <a:rPr lang="de-DE" sz="1600" dirty="0"/>
              <a:t>Senioren!</a:t>
            </a:r>
          </a:p>
          <a:p>
            <a:endParaRPr lang="de-DE" sz="1800" dirty="0"/>
          </a:p>
        </p:txBody>
      </p:sp>
      <p:sp>
        <p:nvSpPr>
          <p:cNvPr id="8" name="Fußzeilenplatzhalter 4">
            <a:extLst>
              <a:ext uri="{FF2B5EF4-FFF2-40B4-BE49-F238E27FC236}">
                <a16:creationId xmlns:a16="http://schemas.microsoft.com/office/drawing/2014/main" id="{956A447E-44D7-4E18-8BC4-079405339799}"/>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366687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Lesepatensystem als Gesamtkonzept</a:t>
            </a:r>
          </a:p>
        </p:txBody>
      </p:sp>
      <p:sp>
        <p:nvSpPr>
          <p:cNvPr id="3" name="Inhaltsplatzhalter 2"/>
          <p:cNvSpPr>
            <a:spLocks noGrp="1"/>
          </p:cNvSpPr>
          <p:nvPr>
            <p:ph idx="1"/>
          </p:nvPr>
        </p:nvSpPr>
        <p:spPr>
          <a:xfrm>
            <a:off x="497839" y="2055167"/>
            <a:ext cx="6116321" cy="4055459"/>
          </a:xfrm>
        </p:spPr>
        <p:txBody>
          <a:bodyPr>
            <a:noAutofit/>
          </a:bodyPr>
          <a:lstStyle/>
          <a:p>
            <a:pPr marL="0" indent="0">
              <a:buNone/>
            </a:pPr>
            <a:r>
              <a:rPr lang="de-DE" dirty="0"/>
              <a:t>Vom Katzenseminar zum goldenen Lesestern: </a:t>
            </a:r>
          </a:p>
          <a:p>
            <a:pPr marL="514350" indent="-514350">
              <a:buFont typeface="+mj-lt"/>
              <a:buAutoNum type="romanUcPeriod"/>
            </a:pPr>
            <a:r>
              <a:rPr lang="de-DE" dirty="0"/>
              <a:t>Katzenvorleseseminar als obligatorischer Einstieg</a:t>
            </a:r>
          </a:p>
          <a:p>
            <a:pPr marL="514350" indent="-514350">
              <a:buFont typeface="+mj-lt"/>
              <a:buAutoNum type="romanUcPeriod"/>
            </a:pPr>
            <a:r>
              <a:rPr lang="de-DE" dirty="0"/>
              <a:t>Regelmäßiges Lesen </a:t>
            </a:r>
            <a:r>
              <a:rPr lang="de-DE" dirty="0">
                <a:sym typeface="Wingdings" panose="05000000000000000000" pitchFamily="2" charset="2"/>
              </a:rPr>
              <a:t> </a:t>
            </a:r>
            <a:r>
              <a:rPr lang="de-DE" dirty="0"/>
              <a:t>‚ehrenamtlicher Katzenlesepate‘ (T-Shirt, Namensschild o.ä.)</a:t>
            </a:r>
          </a:p>
          <a:p>
            <a:pPr marL="514350" indent="-514350">
              <a:buFont typeface="+mj-lt"/>
              <a:buAutoNum type="romanUcPeriod"/>
            </a:pPr>
            <a:r>
              <a:rPr lang="de-DE" dirty="0"/>
              <a:t>Lesepatenausweis</a:t>
            </a:r>
          </a:p>
          <a:p>
            <a:pPr marL="971550" lvl="1" indent="-514350">
              <a:buFont typeface="+mj-lt"/>
              <a:buAutoNum type="romanUcPeriod"/>
            </a:pPr>
            <a:r>
              <a:rPr lang="de-DE" dirty="0"/>
              <a:t>Lese-Pass</a:t>
            </a:r>
          </a:p>
          <a:p>
            <a:pPr marL="971550" lvl="1" indent="-514350">
              <a:buFont typeface="+mj-lt"/>
              <a:buAutoNum type="romanUcPeriod"/>
            </a:pPr>
            <a:r>
              <a:rPr lang="de-DE" dirty="0"/>
              <a:t>Leseabzeichen (der ‚Lesestern‘: der bronzene Lesestern, der silberne Lesestern und der goldene Lesestern)</a:t>
            </a:r>
          </a:p>
        </p:txBody>
      </p:sp>
      <p:pic>
        <p:nvPicPr>
          <p:cNvPr id="4" name="Grafik 3"/>
          <p:cNvPicPr>
            <a:picLocks noChangeAspect="1"/>
          </p:cNvPicPr>
          <p:nvPr/>
        </p:nvPicPr>
        <p:blipFill rotWithShape="1">
          <a:blip r:embed="rId2"/>
          <a:srcRect l="7371" t="22066" r="58424" b="12587"/>
          <a:stretch/>
        </p:blipFill>
        <p:spPr>
          <a:xfrm>
            <a:off x="6352910" y="2271125"/>
            <a:ext cx="4701944" cy="3286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ußzeilenplatzhalter 4">
            <a:extLst>
              <a:ext uri="{FF2B5EF4-FFF2-40B4-BE49-F238E27FC236}">
                <a16:creationId xmlns:a16="http://schemas.microsoft.com/office/drawing/2014/main" id="{FA2EEEED-5D96-4753-89EC-B3FCBDC403E7}"/>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1198011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Quellennachweis</a:t>
            </a:r>
          </a:p>
        </p:txBody>
      </p:sp>
      <p:sp>
        <p:nvSpPr>
          <p:cNvPr id="3" name="Textplatzhalter 2"/>
          <p:cNvSpPr>
            <a:spLocks noGrp="1"/>
          </p:cNvSpPr>
          <p:nvPr>
            <p:ph type="body" idx="1"/>
          </p:nvPr>
        </p:nvSpPr>
        <p:spPr>
          <a:xfrm>
            <a:off x="1454238" y="3806195"/>
            <a:ext cx="9000401" cy="1012929"/>
          </a:xfrm>
        </p:spPr>
        <p:txBody>
          <a:bodyPr>
            <a:normAutofit/>
          </a:bodyPr>
          <a:lstStyle/>
          <a:p>
            <a:r>
              <a:rPr lang="de-DE" dirty="0"/>
              <a:t>Pictures </a:t>
            </a:r>
            <a:r>
              <a:rPr lang="de-DE" dirty="0" err="1"/>
              <a:t>designed</a:t>
            </a:r>
            <a:r>
              <a:rPr lang="de-DE" dirty="0"/>
              <a:t> </a:t>
            </a:r>
            <a:r>
              <a:rPr lang="de-DE" dirty="0" err="1"/>
              <a:t>by</a:t>
            </a:r>
            <a:r>
              <a:rPr lang="de-DE" dirty="0"/>
              <a:t> freepik.com, pixabay.com, trickcatting.de </a:t>
            </a:r>
            <a:r>
              <a:rPr lang="de-DE" dirty="0" err="1"/>
              <a:t>and</a:t>
            </a:r>
            <a:r>
              <a:rPr lang="de-DE" dirty="0"/>
              <a:t> Nadine Pietzko</a:t>
            </a:r>
          </a:p>
          <a:p>
            <a:r>
              <a:rPr lang="de-DE" dirty="0"/>
              <a:t>Text </a:t>
            </a:r>
            <a:r>
              <a:rPr lang="de-DE" dirty="0" err="1"/>
              <a:t>designed</a:t>
            </a:r>
            <a:r>
              <a:rPr lang="de-DE" dirty="0"/>
              <a:t> </a:t>
            </a:r>
            <a:r>
              <a:rPr lang="de-DE" dirty="0" err="1"/>
              <a:t>by</a:t>
            </a:r>
            <a:r>
              <a:rPr lang="de-DE" dirty="0"/>
              <a:t> Nadine Pietzko</a:t>
            </a:r>
          </a:p>
        </p:txBody>
      </p:sp>
      <p:sp>
        <p:nvSpPr>
          <p:cNvPr id="5" name="Fußzeilenplatzhalter 4">
            <a:extLst>
              <a:ext uri="{FF2B5EF4-FFF2-40B4-BE49-F238E27FC236}">
                <a16:creationId xmlns:a16="http://schemas.microsoft.com/office/drawing/2014/main" id="{0EF89E81-C31D-4602-A59C-3E463E1C5E07}"/>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862663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ctr"/>
          <a:lstStyle/>
          <a:p>
            <a:r>
              <a:rPr lang="de-DE" dirty="0"/>
              <a:t>Programmablauf</a:t>
            </a:r>
          </a:p>
        </p:txBody>
      </p:sp>
      <p:sp>
        <p:nvSpPr>
          <p:cNvPr id="5" name="Inhaltsplatzhalter 4"/>
          <p:cNvSpPr>
            <a:spLocks noGrp="1"/>
          </p:cNvSpPr>
          <p:nvPr>
            <p:ph idx="1"/>
          </p:nvPr>
        </p:nvSpPr>
        <p:spPr>
          <a:xfrm>
            <a:off x="254000" y="2154538"/>
            <a:ext cx="11623040" cy="564325"/>
          </a:xfrm>
        </p:spPr>
        <p:txBody>
          <a:bodyPr>
            <a:noAutofit/>
          </a:bodyPr>
          <a:lstStyle/>
          <a:p>
            <a:pPr marL="0" indent="0">
              <a:buNone/>
            </a:pPr>
            <a:r>
              <a:rPr lang="de-DE" dirty="0">
                <a:solidFill>
                  <a:schemeClr val="accent1"/>
                </a:solidFill>
              </a:rPr>
              <a:t>1. </a:t>
            </a:r>
            <a:r>
              <a:rPr lang="de-DE" dirty="0"/>
              <a:t>Katzenseminar </a:t>
            </a:r>
            <a:r>
              <a:rPr lang="de-DE" sz="1600" dirty="0"/>
              <a:t>(15-20 Min) </a:t>
            </a:r>
            <a:r>
              <a:rPr lang="de-DE" dirty="0">
                <a:solidFill>
                  <a:schemeClr val="accent1"/>
                </a:solidFill>
              </a:rPr>
              <a:t>2.</a:t>
            </a:r>
            <a:r>
              <a:rPr lang="de-DE" dirty="0"/>
              <a:t> Praxis Vorlesen </a:t>
            </a:r>
            <a:r>
              <a:rPr lang="de-DE" sz="1600" dirty="0"/>
              <a:t>(20-30 Min)</a:t>
            </a:r>
            <a:r>
              <a:rPr lang="de-DE" dirty="0"/>
              <a:t>, </a:t>
            </a:r>
            <a:r>
              <a:rPr lang="de-DE" dirty="0">
                <a:solidFill>
                  <a:schemeClr val="accent1"/>
                </a:solidFill>
              </a:rPr>
              <a:t>3.</a:t>
            </a:r>
            <a:r>
              <a:rPr lang="de-DE" dirty="0"/>
              <a:t> Eltern-Coaching und </a:t>
            </a:r>
            <a:r>
              <a:rPr lang="de-DE" dirty="0">
                <a:solidFill>
                  <a:schemeClr val="accent1"/>
                </a:solidFill>
              </a:rPr>
              <a:t>4.</a:t>
            </a:r>
            <a:r>
              <a:rPr lang="de-DE" dirty="0"/>
              <a:t> Kreativer Abschluss </a:t>
            </a:r>
            <a:r>
              <a:rPr lang="de-DE" sz="1600" dirty="0"/>
              <a:t>(15-30 Min)</a:t>
            </a:r>
            <a:endParaRPr lang="de-DE" dirty="0"/>
          </a:p>
        </p:txBody>
      </p:sp>
      <p:pic>
        <p:nvPicPr>
          <p:cNvPr id="12" name="Grafik 11" descr="C:\Users\Nadine\Dropbox\Dropbox\Katzeninfo\Projekte\Schulklassen\Bilder vom Katzenvorlesen mit Stommel\CIMG2446.JPG"/>
          <p:cNvPicPr/>
          <p:nvPr/>
        </p:nvPicPr>
        <p:blipFill rotWithShape="1">
          <a:blip r:embed="rId3" cstate="print">
            <a:extLst>
              <a:ext uri="{28A0092B-C50C-407E-A947-70E740481C1C}">
                <a14:useLocalDpi xmlns:a14="http://schemas.microsoft.com/office/drawing/2010/main" val="0"/>
              </a:ext>
            </a:extLst>
          </a:blip>
          <a:srcRect t="13123"/>
          <a:stretch/>
        </p:blipFill>
        <p:spPr bwMode="auto">
          <a:xfrm>
            <a:off x="63793" y="3019647"/>
            <a:ext cx="2968657" cy="2086482"/>
          </a:xfrm>
          <a:prstGeom prst="rect">
            <a:avLst/>
          </a:prstGeom>
          <a:noFill/>
          <a:ln>
            <a:noFill/>
          </a:ln>
          <a:extLst>
            <a:ext uri="{53640926-AAD7-44D8-BBD7-CCE9431645EC}">
              <a14:shadowObscured xmlns:a14="http://schemas.microsoft.com/office/drawing/2010/main"/>
            </a:ext>
          </a:extLst>
        </p:spPr>
      </p:pic>
      <p:pic>
        <p:nvPicPr>
          <p:cNvPr id="13" name="Grafik 12" descr="C:\Users\Nadine\Dropbox\Dropbox\Katzeninfo\Projekte\Schulklassen\Bilder vom Katzenvorlesen mit Stommel\CIMG245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6596" y="3019647"/>
            <a:ext cx="2646181" cy="2086482"/>
          </a:xfrm>
          <a:prstGeom prst="rect">
            <a:avLst/>
          </a:prstGeom>
          <a:noFill/>
          <a:ln>
            <a:noFill/>
          </a:ln>
        </p:spPr>
      </p:pic>
      <p:pic>
        <p:nvPicPr>
          <p:cNvPr id="14" name="Grafik 13" descr="C:\Users\Nadine\Dropbox\Dropbox\Katzeninfo\Projekte\Schulklassen\Bilder vom Katzenvorlesen mit Stommel\CIMG2459.JPG"/>
          <p:cNvPicPr/>
          <p:nvPr/>
        </p:nvPicPr>
        <p:blipFill rotWithShape="1">
          <a:blip r:embed="rId5" cstate="print">
            <a:extLst>
              <a:ext uri="{28A0092B-C50C-407E-A947-70E740481C1C}">
                <a14:useLocalDpi xmlns:a14="http://schemas.microsoft.com/office/drawing/2010/main" val="0"/>
              </a:ext>
            </a:extLst>
          </a:blip>
          <a:srcRect b="21626"/>
          <a:stretch/>
        </p:blipFill>
        <p:spPr bwMode="auto">
          <a:xfrm>
            <a:off x="5847905" y="3019647"/>
            <a:ext cx="3137169" cy="2086482"/>
          </a:xfrm>
          <a:prstGeom prst="rect">
            <a:avLst/>
          </a:prstGeom>
          <a:noFill/>
          <a:ln>
            <a:noFill/>
          </a:ln>
          <a:extLst>
            <a:ext uri="{53640926-AAD7-44D8-BBD7-CCE9431645EC}">
              <a14:shadowObscured xmlns:a14="http://schemas.microsoft.com/office/drawing/2010/main"/>
            </a:ext>
          </a:extLst>
        </p:spPr>
      </p:pic>
      <p:pic>
        <p:nvPicPr>
          <p:cNvPr id="15" name="Grafik 14" descr="C:\Users\Nadine\Dropbox\Dropbox\Katzeninfo\Projekte\Schulklassen\Bilder vom Katzenvorlesen mit Stommel\CIMG246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0202" y="3019647"/>
            <a:ext cx="3048000" cy="2086482"/>
          </a:xfrm>
          <a:prstGeom prst="rect">
            <a:avLst/>
          </a:prstGeom>
          <a:noFill/>
          <a:ln>
            <a:noFill/>
          </a:ln>
        </p:spPr>
      </p:pic>
      <p:sp>
        <p:nvSpPr>
          <p:cNvPr id="9" name="Fußzeilenplatzhalter 4"/>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2005655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9447" y="3495480"/>
            <a:ext cx="11209972" cy="2262781"/>
          </a:xfrm>
        </p:spPr>
        <p:txBody>
          <a:bodyPr>
            <a:normAutofit fontScale="90000"/>
          </a:bodyPr>
          <a:lstStyle/>
          <a:p>
            <a:r>
              <a:rPr lang="de-DE" dirty="0"/>
              <a:t>Den Katzen vorlesen…</a:t>
            </a:r>
            <a:br>
              <a:rPr lang="de-DE" dirty="0"/>
            </a:br>
            <a:r>
              <a:rPr lang="de-DE" dirty="0"/>
              <a:t>                 … mit Katzen Lesen</a:t>
            </a:r>
          </a:p>
        </p:txBody>
      </p:sp>
      <p:pic>
        <p:nvPicPr>
          <p:cNvPr id="12" name="Grafik 1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4303" t="4290" b="2996"/>
          <a:stretch/>
        </p:blipFill>
        <p:spPr>
          <a:xfrm>
            <a:off x="5247643" y="222220"/>
            <a:ext cx="1973580" cy="2868082"/>
          </a:xfrm>
          <a:prstGeom prst="rect">
            <a:avLst/>
          </a:prstGeom>
          <a:solidFill>
            <a:srgbClr val="FFFFFF">
              <a:shade val="85000"/>
            </a:srgbClr>
          </a:solidFill>
          <a:ln w="19050" cap="sq">
            <a:solidFill>
              <a:schemeClr val="accent1">
                <a:lumMod val="75000"/>
              </a:schemeClr>
            </a:solidFill>
            <a:miter lim="800000"/>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6" name="Fußzeilenplatzhalter 4">
            <a:extLst>
              <a:ext uri="{FF2B5EF4-FFF2-40B4-BE49-F238E27FC236}">
                <a16:creationId xmlns:a16="http://schemas.microsoft.com/office/drawing/2014/main" id="{7D5CF9B5-F22B-4B8C-84DE-571EF5314C29}"/>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404353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2924" y="624110"/>
            <a:ext cx="6479956" cy="1280890"/>
          </a:xfrm>
        </p:spPr>
        <p:txBody>
          <a:bodyPr anchor="ctr"/>
          <a:lstStyle/>
          <a:p>
            <a:r>
              <a:rPr lang="de-DE" dirty="0"/>
              <a:t>Verschiedene Katzen</a:t>
            </a:r>
            <a:r>
              <a:rPr lang="de-DE" i="1" dirty="0"/>
              <a:t>arten</a:t>
            </a:r>
          </a:p>
        </p:txBody>
      </p:sp>
      <p:pic>
        <p:nvPicPr>
          <p:cNvPr id="3" name="Grafik 2"/>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3163"/>
          <a:stretch/>
        </p:blipFill>
        <p:spPr>
          <a:xfrm>
            <a:off x="472648" y="3693505"/>
            <a:ext cx="1667377" cy="2274194"/>
          </a:xfrm>
          <a:prstGeom prst="rect">
            <a:avLst/>
          </a:prstGeom>
          <a:solidFill>
            <a:srgbClr val="FFFFFF">
              <a:shade val="85000"/>
            </a:srgbClr>
          </a:solidFill>
          <a:ln w="57150" cap="sq">
            <a:solidFill>
              <a:schemeClr val="accent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Wolkenförmige Legende 5"/>
          <p:cNvSpPr/>
          <p:nvPr/>
        </p:nvSpPr>
        <p:spPr>
          <a:xfrm>
            <a:off x="396552" y="1409548"/>
            <a:ext cx="2084925" cy="1413586"/>
          </a:xfrm>
          <a:prstGeom prst="cloudCallout">
            <a:avLst>
              <a:gd name="adj1" fmla="val -13358"/>
              <a:gd name="adj2" fmla="val 10015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Welche gibt es?</a:t>
            </a:r>
          </a:p>
        </p:txBody>
      </p:sp>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l="5589" t="-221" b="-1"/>
          <a:stretch/>
        </p:blipFill>
        <p:spPr>
          <a:xfrm>
            <a:off x="6049015" y="1905000"/>
            <a:ext cx="2868523" cy="2030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l="4725" t="13667" r="28370"/>
          <a:stretch/>
        </p:blipFill>
        <p:spPr>
          <a:xfrm>
            <a:off x="3558749" y="4052393"/>
            <a:ext cx="2274153" cy="1941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7844" y="1905000"/>
            <a:ext cx="3045058" cy="2030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2880" y="1905000"/>
            <a:ext cx="2926080" cy="1722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rafik 9"/>
          <p:cNvPicPr>
            <a:picLocks noChangeAspect="1"/>
          </p:cNvPicPr>
          <p:nvPr/>
        </p:nvPicPr>
        <p:blipFill rotWithShape="1">
          <a:blip r:embed="rId9" cstate="print">
            <a:extLst>
              <a:ext uri="{28A0092B-C50C-407E-A947-70E740481C1C}">
                <a14:useLocalDpi xmlns:a14="http://schemas.microsoft.com/office/drawing/2010/main" val="0"/>
              </a:ext>
            </a:extLst>
          </a:blip>
          <a:srcRect r="26776"/>
          <a:stretch/>
        </p:blipFill>
        <p:spPr>
          <a:xfrm>
            <a:off x="6180329" y="4052393"/>
            <a:ext cx="2142594" cy="195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Grafik 10"/>
          <p:cNvPicPr>
            <a:picLocks noChangeAspect="1"/>
          </p:cNvPicPr>
          <p:nvPr/>
        </p:nvPicPr>
        <p:blipFill rotWithShape="1">
          <a:blip r:embed="rId10">
            <a:extLst>
              <a:ext uri="{28A0092B-C50C-407E-A947-70E740481C1C}">
                <a14:useLocalDpi xmlns:a14="http://schemas.microsoft.com/office/drawing/2010/main" val="0"/>
              </a:ext>
            </a:extLst>
          </a:blip>
          <a:srcRect l="7929" t="19093" r="13359" b="12021"/>
          <a:stretch/>
        </p:blipFill>
        <p:spPr>
          <a:xfrm>
            <a:off x="8670350" y="4052393"/>
            <a:ext cx="3343389" cy="195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Fußzeilenplatzhalter 4">
            <a:extLst>
              <a:ext uri="{FF2B5EF4-FFF2-40B4-BE49-F238E27FC236}">
                <a16:creationId xmlns:a16="http://schemas.microsoft.com/office/drawing/2014/main" id="{34200E4D-DA97-489A-A413-EF63363FEFDB}"/>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327386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6400" y="624110"/>
            <a:ext cx="6553200" cy="1280890"/>
          </a:xfrm>
        </p:spPr>
        <p:txBody>
          <a:bodyPr anchor="ctr"/>
          <a:lstStyle/>
          <a:p>
            <a:r>
              <a:rPr lang="de-DE" dirty="0"/>
              <a:t>Verschiedene Katzen</a:t>
            </a:r>
            <a:r>
              <a:rPr lang="de-DE" i="1" dirty="0"/>
              <a:t>rassen</a:t>
            </a: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053" t="11146" r="20374"/>
          <a:stretch/>
        </p:blipFill>
        <p:spPr>
          <a:xfrm>
            <a:off x="2955080" y="2048219"/>
            <a:ext cx="2432090" cy="2041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959" y="4375576"/>
            <a:ext cx="2830333" cy="2056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r="9630"/>
          <a:stretch/>
        </p:blipFill>
        <p:spPr>
          <a:xfrm>
            <a:off x="6028458" y="2175397"/>
            <a:ext cx="2794450" cy="206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rafik 11"/>
          <p:cNvPicPr>
            <a:picLocks noChangeAspect="1"/>
          </p:cNvPicPr>
          <p:nvPr/>
        </p:nvPicPr>
        <p:blipFill rotWithShape="1">
          <a:blip r:embed="rId6" cstate="print">
            <a:extLst>
              <a:ext uri="{28A0092B-C50C-407E-A947-70E740481C1C}">
                <a14:useLocalDpi xmlns:a14="http://schemas.microsoft.com/office/drawing/2010/main" val="0"/>
              </a:ext>
            </a:extLst>
          </a:blip>
          <a:srcRect b="11681"/>
          <a:stretch/>
        </p:blipFill>
        <p:spPr>
          <a:xfrm>
            <a:off x="9464196" y="1969939"/>
            <a:ext cx="1848816" cy="2632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7027" y="4650021"/>
            <a:ext cx="2885881" cy="1923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8" cstate="print">
            <a:extLst>
              <a:ext uri="{28A0092B-C50C-407E-A947-70E740481C1C}">
                <a14:useLocalDpi xmlns:a14="http://schemas.microsoft.com/office/drawing/2010/main" val="0"/>
              </a:ext>
            </a:extLst>
          </a:blip>
          <a:srcRect l="12060"/>
          <a:stretch/>
        </p:blipFill>
        <p:spPr>
          <a:xfrm>
            <a:off x="232332" y="4276531"/>
            <a:ext cx="2202983" cy="1670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Sphynx, Katze, Race Cat, Kahl, Haarlos, Kater, Katze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756" r="12174"/>
          <a:stretch/>
        </p:blipFill>
        <p:spPr bwMode="auto">
          <a:xfrm>
            <a:off x="367201" y="2048219"/>
            <a:ext cx="2068114" cy="1986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Katze, Mieze, Kätzchen, Siamkatze, Siam, Siamese, Gra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364" r="18975" b="11291"/>
          <a:stretch/>
        </p:blipFill>
        <p:spPr bwMode="auto">
          <a:xfrm>
            <a:off x="9254533" y="4800931"/>
            <a:ext cx="2058479" cy="1773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Fußzeilenplatzhalter 4">
            <a:extLst>
              <a:ext uri="{FF2B5EF4-FFF2-40B4-BE49-F238E27FC236}">
                <a16:creationId xmlns:a16="http://schemas.microsoft.com/office/drawing/2014/main" id="{DB180F16-F1FA-4457-9092-6B791AAA6118}"/>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3934226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6080" y="624110"/>
            <a:ext cx="11596813" cy="1280890"/>
          </a:xfrm>
        </p:spPr>
        <p:txBody>
          <a:bodyPr anchor="ctr"/>
          <a:lstStyle/>
          <a:p>
            <a:r>
              <a:rPr lang="de-DE" dirty="0"/>
              <a:t>Unsere heimische Katze - Europäische Kurzhaarkatze</a:t>
            </a: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32608" b="16005"/>
          <a:stretch/>
        </p:blipFill>
        <p:spPr>
          <a:xfrm>
            <a:off x="3043983" y="2013903"/>
            <a:ext cx="6554678" cy="2245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862" y="4477245"/>
            <a:ext cx="2977138" cy="2083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6100" y="4477245"/>
            <a:ext cx="2546793" cy="2079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r="22346"/>
          <a:stretch/>
        </p:blipFill>
        <p:spPr>
          <a:xfrm>
            <a:off x="3530087" y="4481361"/>
            <a:ext cx="2422676" cy="2079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621" y="4477245"/>
            <a:ext cx="2892597" cy="1928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Fußzeilenplatzhalter 4">
            <a:extLst>
              <a:ext uri="{FF2B5EF4-FFF2-40B4-BE49-F238E27FC236}">
                <a16:creationId xmlns:a16="http://schemas.microsoft.com/office/drawing/2014/main" id="{D1AF0BE8-2AB2-4744-AC11-26AAB438EE4F}"/>
              </a:ext>
            </a:extLst>
          </p:cNvPr>
          <p:cNvSpPr>
            <a:spLocks noGrp="1"/>
          </p:cNvSpPr>
          <p:nvPr>
            <p:ph type="ftr" sz="quarter" idx="11"/>
          </p:nvPr>
        </p:nvSpPr>
        <p:spPr>
          <a:xfrm>
            <a:off x="95431" y="6522425"/>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219967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85730" y="598933"/>
            <a:ext cx="7925933" cy="1280890"/>
          </a:xfrm>
        </p:spPr>
        <p:txBody>
          <a:bodyPr anchor="ctr"/>
          <a:lstStyle/>
          <a:p>
            <a:r>
              <a:rPr lang="de-DE" dirty="0"/>
              <a:t>Scharfe Sinne</a:t>
            </a: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8238" t="4000" r="45582" b="59405"/>
          <a:stretch/>
        </p:blipFill>
        <p:spPr>
          <a:xfrm>
            <a:off x="228452" y="2023175"/>
            <a:ext cx="2352188" cy="1586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59936" t="37412" r="22682" b="17469"/>
          <a:stretch/>
        </p:blipFill>
        <p:spPr>
          <a:xfrm rot="15828389">
            <a:off x="8644831" y="4875545"/>
            <a:ext cx="1236091" cy="2139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Grafik 5"/>
          <p:cNvPicPr>
            <a:picLocks noChangeAspect="1"/>
          </p:cNvPicPr>
          <p:nvPr/>
        </p:nvPicPr>
        <p:blipFill rotWithShape="1">
          <a:blip r:embed="rId5"/>
          <a:srcRect l="29182" t="32515" r="32728" b="6412"/>
          <a:stretch/>
        </p:blipFill>
        <p:spPr>
          <a:xfrm>
            <a:off x="5191760" y="2008456"/>
            <a:ext cx="2327499" cy="24122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rafik 7"/>
          <p:cNvPicPr>
            <a:picLocks noChangeAspect="1"/>
          </p:cNvPicPr>
          <p:nvPr/>
        </p:nvPicPr>
        <p:blipFill rotWithShape="1">
          <a:blip r:embed="rId6"/>
          <a:srcRect l="22842" t="11411" r="24893" b="16259"/>
          <a:stretch/>
        </p:blipFill>
        <p:spPr>
          <a:xfrm>
            <a:off x="228452" y="3998175"/>
            <a:ext cx="2151152" cy="19846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Grafik 8"/>
          <p:cNvPicPr>
            <a:picLocks noChangeAspect="1"/>
          </p:cNvPicPr>
          <p:nvPr/>
        </p:nvPicPr>
        <p:blipFill rotWithShape="1">
          <a:blip r:embed="rId7"/>
          <a:srcRect l="33557" t="19881" b="34919"/>
          <a:stretch/>
        </p:blipFill>
        <p:spPr>
          <a:xfrm>
            <a:off x="3631794" y="5029737"/>
            <a:ext cx="3544090" cy="13561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Grafik 9"/>
          <p:cNvPicPr>
            <a:picLocks noChangeAspect="1"/>
          </p:cNvPicPr>
          <p:nvPr/>
        </p:nvPicPr>
        <p:blipFill rotWithShape="1">
          <a:blip r:embed="rId8" cstate="print">
            <a:extLst>
              <a:ext uri="{28A0092B-C50C-407E-A947-70E740481C1C}">
                <a14:useLocalDpi xmlns:a14="http://schemas.microsoft.com/office/drawing/2010/main" val="0"/>
              </a:ext>
            </a:extLst>
          </a:blip>
          <a:srcRect l="9013" t="5926" r="22740"/>
          <a:stretch/>
        </p:blipFill>
        <p:spPr>
          <a:xfrm>
            <a:off x="8631679" y="598933"/>
            <a:ext cx="3333773" cy="30635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Katze, Böse, Augen, Glühend, Halloween, Horro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485" t="19098" r="22763" b="36636"/>
          <a:stretch/>
        </p:blipFill>
        <p:spPr bwMode="auto">
          <a:xfrm>
            <a:off x="7377008" y="3810416"/>
            <a:ext cx="2034550" cy="12140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0" name="Picture 2" descr="Katze, Britisch Kurzhaar, Katzenwäsche, Mieze"/>
          <p:cNvPicPr>
            <a:picLocks noChangeAspect="1" noChangeArrowheads="1"/>
          </p:cNvPicPr>
          <p:nvPr/>
        </p:nvPicPr>
        <p:blipFill rotWithShape="1">
          <a:blip r:embed="rId10">
            <a:extLst>
              <a:ext uri="{28A0092B-C50C-407E-A947-70E740481C1C}">
                <a14:useLocalDpi xmlns:a14="http://schemas.microsoft.com/office/drawing/2010/main" val="0"/>
              </a:ext>
            </a:extLst>
          </a:blip>
          <a:srcRect l="34521" t="39213" r="19479" b="9643"/>
          <a:stretch/>
        </p:blipFill>
        <p:spPr bwMode="auto">
          <a:xfrm>
            <a:off x="2442087" y="3164895"/>
            <a:ext cx="2354308" cy="18595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4" descr="Katze, Haustier, Katzen, Kätzchen, Häuslich, Säugetier"/>
          <p:cNvPicPr>
            <a:picLocks noChangeAspect="1" noChangeArrowheads="1"/>
          </p:cNvPicPr>
          <p:nvPr/>
        </p:nvPicPr>
        <p:blipFill rotWithShape="1">
          <a:blip r:embed="rId11">
            <a:extLst>
              <a:ext uri="{28A0092B-C50C-407E-A947-70E740481C1C}">
                <a14:useLocalDpi xmlns:a14="http://schemas.microsoft.com/office/drawing/2010/main" val="0"/>
              </a:ext>
            </a:extLst>
          </a:blip>
          <a:srcRect l="30465" t="20756" r="17769" b="42607"/>
          <a:stretch/>
        </p:blipFill>
        <p:spPr bwMode="auto">
          <a:xfrm>
            <a:off x="9619788" y="4236719"/>
            <a:ext cx="2375406" cy="11207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Fußzeilenplatzhalter 4">
            <a:extLst>
              <a:ext uri="{FF2B5EF4-FFF2-40B4-BE49-F238E27FC236}">
                <a16:creationId xmlns:a16="http://schemas.microsoft.com/office/drawing/2014/main" id="{ACFE73DB-7B25-4E54-9C69-2F83CECA7594}"/>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18100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2539" y="794359"/>
            <a:ext cx="5746663" cy="1049235"/>
          </a:xfrm>
        </p:spPr>
        <p:txBody>
          <a:bodyPr anchor="ctr"/>
          <a:lstStyle/>
          <a:p>
            <a:r>
              <a:rPr lang="de-DE" dirty="0"/>
              <a:t>Was brauchen Katzen?</a:t>
            </a:r>
          </a:p>
        </p:txBody>
      </p:sp>
      <p:sp>
        <p:nvSpPr>
          <p:cNvPr id="4" name="Wolkenförmige Legende 3"/>
          <p:cNvSpPr/>
          <p:nvPr/>
        </p:nvSpPr>
        <p:spPr>
          <a:xfrm>
            <a:off x="7660640" y="416560"/>
            <a:ext cx="4358640" cy="2397760"/>
          </a:xfrm>
          <a:prstGeom prst="cloudCallout">
            <a:avLst>
              <a:gd name="adj1" fmla="val -16827"/>
              <a:gd name="adj2" fmla="val 8843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solidFill>
                <a:schemeClr val="tx1"/>
              </a:solidFill>
            </a:endParaRPr>
          </a:p>
        </p:txBody>
      </p:sp>
      <p:sp>
        <p:nvSpPr>
          <p:cNvPr id="7" name="Wolkenförmige Legende 6"/>
          <p:cNvSpPr/>
          <p:nvPr/>
        </p:nvSpPr>
        <p:spPr>
          <a:xfrm rot="21219328">
            <a:off x="776141" y="4066906"/>
            <a:ext cx="2911135" cy="2375445"/>
          </a:xfrm>
          <a:prstGeom prst="cloudCallout">
            <a:avLst>
              <a:gd name="adj1" fmla="val 86415"/>
              <a:gd name="adj2" fmla="val 2823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solidFill>
                <a:schemeClr val="tx1"/>
              </a:solidFill>
            </a:endParaRPr>
          </a:p>
        </p:txBody>
      </p:sp>
      <p:sp>
        <p:nvSpPr>
          <p:cNvPr id="8" name="Wolkenförmige Legende 7"/>
          <p:cNvSpPr/>
          <p:nvPr/>
        </p:nvSpPr>
        <p:spPr>
          <a:xfrm>
            <a:off x="-33730" y="1615440"/>
            <a:ext cx="4358640" cy="2184400"/>
          </a:xfrm>
          <a:prstGeom prst="cloudCallout">
            <a:avLst>
              <a:gd name="adj1" fmla="val 39404"/>
              <a:gd name="adj2" fmla="val 73114"/>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de-DE" sz="1600" dirty="0">
              <a:solidFill>
                <a:schemeClr val="tx1"/>
              </a:solidFill>
            </a:endParaRPr>
          </a:p>
        </p:txBody>
      </p:sp>
      <p:sp>
        <p:nvSpPr>
          <p:cNvPr id="9" name="Wolkenförmige Legende 8"/>
          <p:cNvSpPr/>
          <p:nvPr/>
        </p:nvSpPr>
        <p:spPr>
          <a:xfrm rot="1152855">
            <a:off x="8922314" y="3895243"/>
            <a:ext cx="3035947" cy="2677662"/>
          </a:xfrm>
          <a:prstGeom prst="cloudCallout">
            <a:avLst>
              <a:gd name="adj1" fmla="val -89739"/>
              <a:gd name="adj2" fmla="val 49706"/>
            </a:avLst>
          </a:prstGeom>
          <a:solidFill>
            <a:schemeClr val="accent2">
              <a:lumMod val="60000"/>
              <a:lumOff val="4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solidFill>
                <a:schemeClr val="tx1"/>
              </a:solidFill>
            </a:endParaRPr>
          </a:p>
        </p:txBody>
      </p:sp>
      <p:pic>
        <p:nvPicPr>
          <p:cNvPr id="10" name="Grafik 9"/>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b="390"/>
          <a:stretch/>
        </p:blipFill>
        <p:spPr>
          <a:xfrm>
            <a:off x="4140975" y="2422983"/>
            <a:ext cx="4603800" cy="30572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Fußzeilenplatzhalter 4">
            <a:extLst>
              <a:ext uri="{FF2B5EF4-FFF2-40B4-BE49-F238E27FC236}">
                <a16:creationId xmlns:a16="http://schemas.microsoft.com/office/drawing/2014/main" id="{F85AA623-F789-4608-95DB-192390FA0DD3}"/>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840913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2628" y="791717"/>
            <a:ext cx="9603275" cy="1049235"/>
          </a:xfrm>
        </p:spPr>
        <p:txBody>
          <a:bodyPr anchor="ctr"/>
          <a:lstStyle/>
          <a:p>
            <a:r>
              <a:rPr lang="de-DE" dirty="0"/>
              <a:t>Was brauchen Katzen?</a:t>
            </a:r>
          </a:p>
        </p:txBody>
      </p:sp>
      <p:sp>
        <p:nvSpPr>
          <p:cNvPr id="4" name="Wolkenförmige Legende 3"/>
          <p:cNvSpPr/>
          <p:nvPr/>
        </p:nvSpPr>
        <p:spPr>
          <a:xfrm>
            <a:off x="7660640" y="416560"/>
            <a:ext cx="4358640" cy="2397760"/>
          </a:xfrm>
          <a:prstGeom prst="cloudCallout">
            <a:avLst>
              <a:gd name="adj1" fmla="val -16827"/>
              <a:gd name="adj2" fmla="val 8843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b="1" dirty="0">
                <a:solidFill>
                  <a:schemeClr val="tx1"/>
                </a:solidFill>
              </a:rPr>
              <a:t>Spielzeug</a:t>
            </a:r>
          </a:p>
          <a:p>
            <a:pPr algn="ctr"/>
            <a:r>
              <a:rPr lang="de-DE" sz="1600" dirty="0">
                <a:solidFill>
                  <a:schemeClr val="tx1"/>
                </a:solidFill>
              </a:rPr>
              <a:t>Ball, Maus, </a:t>
            </a:r>
            <a:r>
              <a:rPr lang="de-DE" sz="1600" dirty="0" err="1">
                <a:solidFill>
                  <a:schemeClr val="tx1"/>
                </a:solidFill>
              </a:rPr>
              <a:t>Spielangel</a:t>
            </a:r>
            <a:r>
              <a:rPr lang="de-DE" sz="1600" dirty="0">
                <a:solidFill>
                  <a:schemeClr val="tx1"/>
                </a:solidFill>
              </a:rPr>
              <a:t>, Rascheltunnel, Intelligenzspielzeug, Raschelkissen, </a:t>
            </a:r>
          </a:p>
          <a:p>
            <a:pPr algn="ctr"/>
            <a:r>
              <a:rPr lang="de-DE" sz="1600" dirty="0">
                <a:solidFill>
                  <a:schemeClr val="tx1"/>
                </a:solidFill>
              </a:rPr>
              <a:t>Kratzbaum, Körbchen</a:t>
            </a:r>
          </a:p>
        </p:txBody>
      </p:sp>
      <p:sp>
        <p:nvSpPr>
          <p:cNvPr id="7" name="Wolkenförmige Legende 6"/>
          <p:cNvSpPr/>
          <p:nvPr/>
        </p:nvSpPr>
        <p:spPr>
          <a:xfrm rot="21219328">
            <a:off x="776141" y="4066906"/>
            <a:ext cx="2911135" cy="2375445"/>
          </a:xfrm>
          <a:prstGeom prst="cloudCallout">
            <a:avLst>
              <a:gd name="adj1" fmla="val 86415"/>
              <a:gd name="adj2" fmla="val 2823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b="1" dirty="0">
                <a:solidFill>
                  <a:schemeClr val="tx1"/>
                </a:solidFill>
              </a:rPr>
              <a:t>Futter</a:t>
            </a:r>
            <a:endParaRPr lang="de-DE" b="1" dirty="0">
              <a:solidFill>
                <a:schemeClr val="tx1"/>
              </a:solidFill>
            </a:endParaRPr>
          </a:p>
          <a:p>
            <a:pPr algn="ctr"/>
            <a:r>
              <a:rPr lang="de-DE" sz="1600" dirty="0">
                <a:solidFill>
                  <a:schemeClr val="tx1"/>
                </a:solidFill>
              </a:rPr>
              <a:t>Gesundes Futter, Napf für Futter und Napf für Wasser</a:t>
            </a:r>
            <a:endParaRPr lang="de-DE" dirty="0">
              <a:solidFill>
                <a:schemeClr val="tx1"/>
              </a:solidFill>
            </a:endParaRPr>
          </a:p>
        </p:txBody>
      </p:sp>
      <p:sp>
        <p:nvSpPr>
          <p:cNvPr id="8" name="Wolkenförmige Legende 7"/>
          <p:cNvSpPr/>
          <p:nvPr/>
        </p:nvSpPr>
        <p:spPr>
          <a:xfrm>
            <a:off x="0" y="1615440"/>
            <a:ext cx="4358640" cy="2184400"/>
          </a:xfrm>
          <a:prstGeom prst="cloudCallout">
            <a:avLst>
              <a:gd name="adj1" fmla="val 39404"/>
              <a:gd name="adj2" fmla="val 7311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b="1" dirty="0">
                <a:solidFill>
                  <a:schemeClr val="tx1"/>
                </a:solidFill>
              </a:rPr>
              <a:t>Pflege</a:t>
            </a:r>
          </a:p>
          <a:p>
            <a:pPr algn="ctr"/>
            <a:r>
              <a:rPr lang="de-DE" sz="1600" dirty="0">
                <a:solidFill>
                  <a:schemeClr val="tx1"/>
                </a:solidFill>
              </a:rPr>
              <a:t>Bürste, Kamm, Schere, Transportbox, Katzenklo, Impfpass</a:t>
            </a:r>
          </a:p>
        </p:txBody>
      </p:sp>
      <p:sp>
        <p:nvSpPr>
          <p:cNvPr id="9" name="Wolkenförmige Legende 8"/>
          <p:cNvSpPr/>
          <p:nvPr/>
        </p:nvSpPr>
        <p:spPr>
          <a:xfrm rot="1152855">
            <a:off x="8922314" y="3895243"/>
            <a:ext cx="3035947" cy="2677662"/>
          </a:xfrm>
          <a:prstGeom prst="cloudCallout">
            <a:avLst>
              <a:gd name="adj1" fmla="val -89739"/>
              <a:gd name="adj2" fmla="val 49706"/>
            </a:avLst>
          </a:prstGeom>
          <a:solidFill>
            <a:schemeClr val="accent2">
              <a:lumMod val="60000"/>
              <a:lumOff val="4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de-DE" sz="2000" b="1" dirty="0">
                <a:solidFill>
                  <a:schemeClr val="tx1"/>
                </a:solidFill>
              </a:rPr>
              <a:t>Zeit von euch für…</a:t>
            </a:r>
            <a:endParaRPr lang="de-DE" b="1" dirty="0">
              <a:solidFill>
                <a:schemeClr val="tx1"/>
              </a:solidFill>
            </a:endParaRPr>
          </a:p>
          <a:p>
            <a:pPr algn="ctr"/>
            <a:r>
              <a:rPr lang="de-DE" sz="1600" dirty="0">
                <a:solidFill>
                  <a:schemeClr val="tx1"/>
                </a:solidFill>
              </a:rPr>
              <a:t>Schmusen, Aufmerksamkeit,</a:t>
            </a:r>
          </a:p>
          <a:p>
            <a:pPr algn="ctr"/>
            <a:r>
              <a:rPr lang="de-DE" sz="1600" dirty="0">
                <a:solidFill>
                  <a:schemeClr val="tx1"/>
                </a:solidFill>
              </a:rPr>
              <a:t>Zuwendung, Spielen</a:t>
            </a:r>
            <a:endParaRPr lang="de-DE" dirty="0">
              <a:solidFill>
                <a:schemeClr val="tx1"/>
              </a:solidFill>
            </a:endParaRPr>
          </a:p>
        </p:txBody>
      </p:sp>
      <p:pic>
        <p:nvPicPr>
          <p:cNvPr id="6" name="Grafik 5"/>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4129690" y="2525220"/>
            <a:ext cx="4180840" cy="2912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Fußzeilenplatzhalter 4">
            <a:extLst>
              <a:ext uri="{FF2B5EF4-FFF2-40B4-BE49-F238E27FC236}">
                <a16:creationId xmlns:a16="http://schemas.microsoft.com/office/drawing/2014/main" id="{10415D0D-5E34-4D6B-8F4B-83C332A82AF8}"/>
              </a:ext>
            </a:extLst>
          </p:cNvPr>
          <p:cNvSpPr>
            <a:spLocks noGrp="1"/>
          </p:cNvSpPr>
          <p:nvPr>
            <p:ph type="ftr" sz="quarter" idx="11"/>
          </p:nvPr>
        </p:nvSpPr>
        <p:spPr>
          <a:xfrm>
            <a:off x="115751" y="6405643"/>
            <a:ext cx="4973915" cy="309201"/>
          </a:xfrm>
        </p:spPr>
        <p:txBody>
          <a:bodyPr/>
          <a:lstStyle/>
          <a:p>
            <a:r>
              <a:rPr lang="de-DE" sz="1200" dirty="0">
                <a:solidFill>
                  <a:schemeClr val="tx1"/>
                </a:solidFill>
              </a:rPr>
              <a:t>Copyright </a:t>
            </a:r>
            <a:r>
              <a:rPr lang="de-DE" sz="1200" dirty="0" err="1">
                <a:solidFill>
                  <a:schemeClr val="tx1"/>
                </a:solidFill>
              </a:rPr>
              <a:t>by</a:t>
            </a:r>
            <a:r>
              <a:rPr lang="de-DE" sz="1200" dirty="0">
                <a:solidFill>
                  <a:schemeClr val="tx1"/>
                </a:solidFill>
              </a:rPr>
              <a:t> Freunde des Tierschutzfestivals Mittelrhein e.V.</a:t>
            </a:r>
          </a:p>
        </p:txBody>
      </p:sp>
    </p:spTree>
    <p:extLst>
      <p:ext uri="{BB962C8B-B14F-4D97-AF65-F5344CB8AC3E}">
        <p14:creationId xmlns:p14="http://schemas.microsoft.com/office/powerpoint/2010/main" val="3661991107"/>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886</Words>
  <Application>Microsoft Office PowerPoint</Application>
  <PresentationFormat>Breitbild</PresentationFormat>
  <Paragraphs>113</Paragraphs>
  <Slides>16</Slides>
  <Notes>13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16</vt:i4>
      </vt:variant>
    </vt:vector>
  </HeadingPairs>
  <TitlesOfParts>
    <vt:vector size="22" baseType="lpstr">
      <vt:lpstr>Arial</vt:lpstr>
      <vt:lpstr>Calibri</vt:lpstr>
      <vt:lpstr>Gill Sans MT</vt:lpstr>
      <vt:lpstr>Gill Sans MT Condensed</vt:lpstr>
      <vt:lpstr>Wingdings</vt:lpstr>
      <vt:lpstr>Galerie</vt:lpstr>
      <vt:lpstr>Katzenvorlesen</vt:lpstr>
      <vt:lpstr>Programmablauf</vt:lpstr>
      <vt:lpstr>Den Katzen vorlesen…                  … mit Katzen Lesen</vt:lpstr>
      <vt:lpstr>Verschiedene Katzenarten</vt:lpstr>
      <vt:lpstr>Verschiedene Katzenrassen</vt:lpstr>
      <vt:lpstr>Unsere heimische Katze - Europäische Kurzhaarkatze</vt:lpstr>
      <vt:lpstr>Scharfe Sinne</vt:lpstr>
      <vt:lpstr>Was brauchen Katzen?</vt:lpstr>
      <vt:lpstr>Was brauchen Katzen?</vt:lpstr>
      <vt:lpstr>Was dürfen katzen essen?</vt:lpstr>
      <vt:lpstr>Körpersprache – positive Grundstimmung</vt:lpstr>
      <vt:lpstr>Körpersprache – negative Grundstimmung</vt:lpstr>
      <vt:lpstr>Grundregeln in den Katzenzimmern</vt:lpstr>
      <vt:lpstr>PowerPoint-Präsentation</vt:lpstr>
      <vt:lpstr>Das Lesepatensystem als Gesamtkonzept</vt:lpstr>
      <vt:lpstr>Quellennachweis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Katzenvorlesetag</dc:title>
  <dc:creator>Nadine Pietzko</dc:creator>
  <cp:lastModifiedBy>Nadine</cp:lastModifiedBy>
  <cp:revision>116</cp:revision>
  <dcterms:created xsi:type="dcterms:W3CDTF">2015-11-10T13:29:03Z</dcterms:created>
  <dcterms:modified xsi:type="dcterms:W3CDTF">2018-03-05T14:15:45Z</dcterms:modified>
</cp:coreProperties>
</file>